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7" r:id="rId4"/>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4"/>
    <p:restoredTop sz="94660"/>
  </p:normalViewPr>
  <p:slideViewPr>
    <p:cSldViewPr>
      <p:cViewPr varScale="0">
        <p:scale>
          <a:sx n="90" d="100"/>
          <a:sy n="90" d="100"/>
        </p:scale>
        <p:origin x="-2118" y="4206"/>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17" name="四角形 9"/>
          <p:cNvSpPr>
            <a:spLocks noGrp="1" noRot="1" noChangeAspect="1"/>
          </p:cNvSpPr>
          <p:nvPr>
            <p:ph type="sldImg" idx="2"/>
          </p:nvPr>
        </p:nvSpPr>
        <p:spPr>
          <a:prstGeom prst="rect">
            <a:avLst/>
          </a:prstGeom>
        </p:spPr>
        <p:txBody>
          <a:bodyPr/>
          <a:p>
            <a:endParaRPr kumimoji="1" lang="ja-JP" altLang="en-US"/>
          </a:p>
        </p:txBody>
      </p:sp>
      <p:sp>
        <p:nvSpPr>
          <p:cNvPr id="1118" name="四角形 10"/>
          <p:cNvSpPr>
            <a:spLocks noGrp="1"/>
          </p:cNvSpPr>
          <p:nvPr>
            <p:ph type="body" sz="quarter" idx="3"/>
          </p:nvPr>
        </p:nvSpPr>
        <p:spPr>
          <a:prstGeom prst="rect">
            <a:avLst/>
          </a:prstGeom>
        </p:spPr>
        <p:txBody>
          <a:bodyPr/>
          <a:p>
            <a:endParaRPr kumimoji="1" lang="ja-JP" altLang="en-US"/>
          </a:p>
        </p:txBody>
      </p:sp>
      <p:sp>
        <p:nvSpPr>
          <p:cNvPr id="1119" name="四角形 1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Layout" Target="../slideLayouts/slideLayout1.xml" /><Relationship Id="rId3"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図形 33"/>
          <p:cNvSpPr/>
          <p:nvPr/>
        </p:nvSpPr>
        <p:spPr>
          <a:xfrm>
            <a:off x="222250" y="7761000"/>
            <a:ext cx="6517626" cy="1951324"/>
          </a:xfrm>
          <a:prstGeom prst="foldedCorner">
            <a:avLst/>
          </a:prstGeom>
          <a:solidFill>
            <a:schemeClr val="accent6">
              <a:lumMod val="20000"/>
              <a:lumOff val="80000"/>
            </a:schemeClr>
          </a:solidFill>
          <a:ln w="12700" cap="flat" cmpd="sng">
            <a:noFill/>
            <a:prstDash val="solid"/>
            <a:miter/>
            <a:headEnd/>
            <a:tailEnd/>
          </a:ln>
        </p:spPr>
        <p:style>
          <a:lnRef idx="2">
            <a:schemeClr val="accent2">
              <a:shade val="50000"/>
            </a:schemeClr>
          </a:lnRef>
          <a:fillRef idx="1">
            <a:schemeClr val="accent2"/>
          </a:fillRef>
          <a:effectRef idx="0">
            <a:schemeClr val="accent2"/>
          </a:effectRef>
          <a:fontRef idx="minor">
            <a:schemeClr val="lt1"/>
          </a:fontRef>
        </p:style>
        <p:txBody>
          <a:bodyPr vertOverflow="overflow" horzOverflow="overflow" lIns="0" tIns="0" rIns="0" bIns="0" anchor="ctr"/>
          <a:p>
            <a:pPr algn="ctr"/>
            <a:endParaRPr lang="ja-JP" altLang="en-US" sz="1200">
              <a:latin typeface="AR P丸ゴシック体E" pitchFamily="0" charset="0"/>
              <a:ea typeface="AR P丸ゴシック体E" pitchFamily="0" charset="0"/>
            </a:endParaRPr>
          </a:p>
        </p:txBody>
      </p:sp>
      <p:sp>
        <p:nvSpPr>
          <p:cNvPr id="1108" name="図形 26"/>
          <p:cNvSpPr/>
          <p:nvPr/>
        </p:nvSpPr>
        <p:spPr>
          <a:xfrm>
            <a:off x="119398" y="520664"/>
            <a:ext cx="6619205" cy="1728000"/>
          </a:xfrm>
          <a:prstGeom prst="bevel">
            <a:avLst/>
          </a:prstGeom>
          <a:solidFill>
            <a:schemeClr val="accent4"/>
          </a:solidFill>
          <a:ln w="12700" cap="flat" cmpd="sng">
            <a:noFill/>
            <a:prstDash val="solid"/>
            <a:miter/>
            <a:headEnd/>
            <a:tailEnd/>
          </a:ln>
        </p:spPr>
        <p:style>
          <a:lnRef idx="2">
            <a:schemeClr val="accent2">
              <a:shade val="50000"/>
            </a:schemeClr>
          </a:lnRef>
          <a:fillRef idx="1">
            <a:schemeClr val="accent2"/>
          </a:fillRef>
          <a:effectRef idx="0">
            <a:schemeClr val="accent2"/>
          </a:effectRef>
          <a:fontRef idx="minor">
            <a:schemeClr val="lt1"/>
          </a:fontRef>
        </p:style>
        <p:txBody>
          <a:bodyPr vertOverflow="overflow" horzOverflow="overflow" lIns="0" tIns="0" rIns="0" bIns="0" anchor="ctr"/>
          <a:p>
            <a:pPr algn="ctr"/>
            <a:r>
              <a:rPr lang="ja-JP" altLang="en-US" sz="2800">
                <a:latin typeface="AR P丸ゴシック体E" pitchFamily="0" charset="0"/>
                <a:ea typeface="AR P丸ゴシック体E" pitchFamily="0" charset="0"/>
              </a:rPr>
              <a:t>オミクロン株対応ワクチンの</a:t>
            </a:r>
            <a:endParaRPr lang="ja-JP" altLang="en-US" sz="2800"/>
          </a:p>
          <a:p>
            <a:pPr algn="ctr"/>
            <a:r>
              <a:rPr lang="ja-JP" altLang="en-US" sz="4000">
                <a:solidFill>
                  <a:srgbClr val="00B050"/>
                </a:solidFill>
                <a:latin typeface="AR P丸ゴシック体E" pitchFamily="0" charset="0"/>
                <a:ea typeface="AR P丸ゴシック体E" pitchFamily="0" charset="0"/>
              </a:rPr>
              <a:t>接種は１回のみ</a:t>
            </a:r>
            <a:r>
              <a:rPr lang="ja-JP" altLang="en-US" sz="2800">
                <a:latin typeface="AR P丸ゴシック体E" pitchFamily="0" charset="0"/>
                <a:ea typeface="AR P丸ゴシック体E" pitchFamily="0" charset="0"/>
              </a:rPr>
              <a:t>です！</a:t>
            </a:r>
            <a:endParaRPr lang="ja-JP" altLang="en-US" sz="2800">
              <a:latin typeface="AR P丸ゴシック体E" pitchFamily="0" charset="0"/>
              <a:ea typeface="AR P丸ゴシック体E" pitchFamily="0" charset="0"/>
            </a:endParaRPr>
          </a:p>
        </p:txBody>
      </p:sp>
      <p:sp>
        <p:nvSpPr>
          <p:cNvPr id="1109" name="テキスト 27"/>
          <p:cNvSpPr txBox="1"/>
          <p:nvPr/>
        </p:nvSpPr>
        <p:spPr>
          <a:xfrm>
            <a:off x="-7624" y="2411235"/>
            <a:ext cx="3873357" cy="3266668"/>
          </a:xfrm>
          <a:prstGeom prst="rect">
            <a:avLst/>
          </a:prstGeom>
        </p:spPr>
        <p:txBody>
          <a:bodyPr wrap="square">
            <a:spAutoFit/>
          </a:bodyPr>
          <a:p>
            <a:pPr marL="216000" indent="-216000">
              <a:defRPr lang="ja-JP" altLang="en-US"/>
            </a:pPr>
            <a:r>
              <a:rPr lang="ja-JP" altLang="en-US">
                <a:solidFill>
                  <a:schemeClr val="accent6">
                    <a:lumMod val="50000"/>
                  </a:schemeClr>
                </a:solidFill>
                <a:latin typeface="AR P丸ゴシック体E"/>
                <a:ea typeface="AR P丸ゴシック体E"/>
              </a:rPr>
              <a:t>○ </a:t>
            </a:r>
            <a:r>
              <a:rPr lang="ja-JP" altLang="en-US">
                <a:solidFill>
                  <a:schemeClr val="accent6">
                    <a:lumMod val="50000"/>
                  </a:schemeClr>
                </a:solidFill>
                <a:latin typeface="AR P丸ゴシック体E"/>
                <a:ea typeface="AR P丸ゴシック体E"/>
              </a:rPr>
              <a:t>オミクロン株対応ワクチンを接種した後は、新型コロナワクチンの接種はできません。</a:t>
            </a:r>
            <a:endParaRPr lang="ja-JP" altLang="en-US">
              <a:solidFill>
                <a:schemeClr val="accent6">
                  <a:lumMod val="50000"/>
                </a:schemeClr>
              </a:solidFill>
              <a:latin typeface="AR P丸ゴシック体E"/>
              <a:ea typeface="AR P丸ゴシック体E"/>
            </a:endParaRPr>
          </a:p>
          <a:p>
            <a:pPr marL="216000" indent="-216000">
              <a:defRPr lang="ja-JP" altLang="en-US"/>
            </a:pPr>
            <a:r>
              <a:rPr lang="ja-JP" altLang="en-US">
                <a:solidFill>
                  <a:schemeClr val="accent6">
                    <a:lumMod val="50000"/>
                  </a:schemeClr>
                </a:solidFill>
                <a:latin typeface="AR P丸ゴシック体E"/>
                <a:ea typeface="AR P丸ゴシック体E"/>
              </a:rPr>
              <a:t>　</a:t>
            </a:r>
            <a:r>
              <a:rPr lang="ja-JP" altLang="en-US">
                <a:solidFill>
                  <a:srgbClr val="E78B8B"/>
                </a:solidFill>
                <a:latin typeface="AR P丸ゴシック体E"/>
                <a:ea typeface="AR P丸ゴシック体E"/>
              </a:rPr>
              <a:t>【例】</a:t>
            </a:r>
            <a:endParaRPr lang="ja-JP" altLang="en-US">
              <a:solidFill>
                <a:srgbClr val="E78B8B"/>
              </a:solidFill>
              <a:latin typeface="AR P丸ゴシック体E"/>
              <a:ea typeface="AR P丸ゴシック体E"/>
            </a:endParaRPr>
          </a:p>
          <a:p>
            <a:pPr marL="216000" indent="-216000">
              <a:defRPr lang="ja-JP" altLang="en-US"/>
            </a:pPr>
            <a:r>
              <a:rPr lang="ja-JP" altLang="en-US">
                <a:solidFill>
                  <a:srgbClr val="E78B8B"/>
                </a:solidFill>
                <a:latin typeface="AR P丸ゴシック体E"/>
                <a:ea typeface="AR P丸ゴシック体E"/>
              </a:rPr>
              <a:t>　</a:t>
            </a:r>
            <a:r>
              <a:rPr lang="ja-JP" altLang="en-US">
                <a:solidFill>
                  <a:srgbClr val="E78B8B"/>
                </a:solidFill>
                <a:latin typeface="AR P丸ゴシック体E"/>
                <a:ea typeface="AR P丸ゴシック体E"/>
              </a:rPr>
              <a:t>オミクロン株（BA.1)対応ワクチン接種後に、さらに</a:t>
            </a:r>
            <a:r>
              <a:rPr lang="ja-JP" altLang="en-US">
                <a:solidFill>
                  <a:srgbClr val="E78B8B"/>
                </a:solidFill>
                <a:latin typeface="AR P丸ゴシック体E"/>
                <a:ea typeface="AR P丸ゴシック体E"/>
              </a:rPr>
              <a:t>オミクロン株（BA.4-5)対応ワクチン接種は不可</a:t>
            </a:r>
            <a:endParaRPr lang="ja-JP" altLang="en-US">
              <a:solidFill>
                <a:srgbClr val="E78B8B"/>
              </a:solidFill>
              <a:latin typeface="AR P丸ゴシック体E"/>
              <a:ea typeface="AR P丸ゴシック体E"/>
            </a:endParaRPr>
          </a:p>
          <a:p>
            <a:pPr marL="216000" indent="-216000">
              <a:defRPr lang="ja-JP" altLang="en-US"/>
            </a:pPr>
            <a:r>
              <a:rPr lang="ja-JP" altLang="en-US">
                <a:solidFill>
                  <a:srgbClr val="E78B8B"/>
                </a:solidFill>
                <a:latin typeface="AR P丸ゴシック体E"/>
                <a:ea typeface="AR P丸ゴシック体E"/>
              </a:rPr>
              <a:t>　　※</a:t>
            </a:r>
            <a:r>
              <a:rPr lang="ja-JP" altLang="en-US">
                <a:solidFill>
                  <a:srgbClr val="E78B8B"/>
                </a:solidFill>
                <a:latin typeface="AR P丸ゴシック体E"/>
                <a:ea typeface="AR P丸ゴシック体E"/>
              </a:rPr>
              <a:t>従来株</a:t>
            </a:r>
            <a:r>
              <a:rPr lang="ja-JP" altLang="en-US">
                <a:solidFill>
                  <a:srgbClr val="E78B8B"/>
                </a:solidFill>
                <a:latin typeface="AR P丸ゴシック体E"/>
                <a:ea typeface="AR P丸ゴシック体E"/>
              </a:rPr>
              <a:t>ワクチンの</a:t>
            </a:r>
            <a:r>
              <a:rPr lang="ja-JP" altLang="en-US">
                <a:solidFill>
                  <a:srgbClr val="E78B8B"/>
                </a:solidFill>
                <a:latin typeface="AR P丸ゴシック体E"/>
                <a:ea typeface="AR P丸ゴシック体E"/>
              </a:rPr>
              <a:t>接種も不可</a:t>
            </a:r>
            <a:endParaRPr lang="ja-JP" altLang="en-US">
              <a:solidFill>
                <a:srgbClr val="E78B8B"/>
              </a:solidFill>
              <a:latin typeface="AR P丸ゴシック体E"/>
              <a:ea typeface="AR P丸ゴシック体E"/>
            </a:endParaRPr>
          </a:p>
          <a:p>
            <a:pPr marL="216000" indent="-216000">
              <a:lnSpc>
                <a:spcPts val="1000"/>
              </a:lnSpc>
              <a:spcBef>
                <a:spcPts val="0"/>
              </a:spcBef>
              <a:spcAft>
                <a:spcPts val="0"/>
              </a:spcAft>
              <a:defRPr lang="ja-JP" altLang="en-US"/>
            </a:pPr>
            <a:endParaRPr lang="ja-JP" altLang="en-US">
              <a:solidFill>
                <a:srgbClr val="E78B8B"/>
              </a:solidFill>
              <a:latin typeface="AR P丸ゴシック体E"/>
              <a:ea typeface="AR P丸ゴシック体E"/>
            </a:endParaRPr>
          </a:p>
          <a:p>
            <a:pPr marL="216000" indent="-216000">
              <a:defRPr lang="ja-JP" altLang="en-US"/>
            </a:pPr>
            <a:r>
              <a:rPr lang="ja-JP" altLang="en-US">
                <a:solidFill>
                  <a:schemeClr val="accent6">
                    <a:lumMod val="50000"/>
                  </a:schemeClr>
                </a:solidFill>
                <a:latin typeface="AR P丸ゴシック体E"/>
                <a:ea typeface="AR P丸ゴシック体E"/>
              </a:rPr>
              <a:t>○ 初回接種（１、２回目）では、オミクロン</a:t>
            </a:r>
            <a:r>
              <a:rPr lang="ja-JP" altLang="en-US">
                <a:solidFill>
                  <a:schemeClr val="accent6">
                    <a:lumMod val="50000"/>
                  </a:schemeClr>
                </a:solidFill>
                <a:latin typeface="AR P丸ゴシック体E"/>
                <a:ea typeface="AR P丸ゴシック体E"/>
              </a:rPr>
              <a:t>株対応ワクチンを接種することはできません。</a:t>
            </a:r>
            <a:endParaRPr lang="ja-JP" altLang="en-US">
              <a:solidFill>
                <a:srgbClr val="E78B8B"/>
              </a:solidFill>
              <a:latin typeface="AR P丸ゴシック体E"/>
              <a:ea typeface="AR P丸ゴシック体E"/>
            </a:endParaRPr>
          </a:p>
        </p:txBody>
      </p:sp>
      <p:sp>
        <p:nvSpPr>
          <p:cNvPr id="1110" name="図形 29"/>
          <p:cNvSpPr/>
          <p:nvPr/>
        </p:nvSpPr>
        <p:spPr>
          <a:xfrm>
            <a:off x="121795" y="5890604"/>
            <a:ext cx="6619205" cy="1728000"/>
          </a:xfrm>
          <a:prstGeom prst="bevel">
            <a:avLst/>
          </a:prstGeom>
          <a:solidFill>
            <a:srgbClr val="92D050"/>
          </a:solidFill>
          <a:ln w="12700" cap="flat" cmpd="sng">
            <a:noFill/>
            <a:prstDash val="solid"/>
            <a:miter/>
            <a:headEnd/>
            <a:tailEnd/>
          </a:ln>
        </p:spPr>
        <p:style>
          <a:lnRef idx="2">
            <a:schemeClr val="accent2">
              <a:shade val="50000"/>
            </a:schemeClr>
          </a:lnRef>
          <a:fillRef idx="1">
            <a:schemeClr val="accent2"/>
          </a:fillRef>
          <a:effectRef idx="0">
            <a:schemeClr val="accent2"/>
          </a:effectRef>
          <a:fontRef idx="minor">
            <a:schemeClr val="lt1"/>
          </a:fontRef>
        </p:style>
        <p:txBody>
          <a:bodyPr vertOverflow="overflow" horzOverflow="overflow" lIns="0" tIns="0" rIns="0" bIns="0" anchor="ctr"/>
          <a:p>
            <a:pPr algn="ctr"/>
            <a:r>
              <a:rPr lang="ja-JP" altLang="en-US" sz="2400">
                <a:solidFill>
                  <a:schemeClr val="bg1"/>
                </a:solidFill>
                <a:latin typeface="AR P丸ゴシック体E" pitchFamily="0" charset="0"/>
                <a:ea typeface="AR P丸ゴシック体E" pitchFamily="0" charset="0"/>
              </a:rPr>
              <a:t>オミクロン株対応ワクチンを２回接種した時は</a:t>
            </a:r>
            <a:r>
              <a:rPr lang="ja-JP" altLang="en-US" sz="2800">
                <a:solidFill>
                  <a:srgbClr val="C00000"/>
                </a:solidFill>
                <a:latin typeface="AR P丸ゴシック体E" pitchFamily="0" charset="0"/>
                <a:ea typeface="AR P丸ゴシック体E" pitchFamily="0" charset="0"/>
              </a:rPr>
              <a:t>間違い接種となり、</a:t>
            </a:r>
            <a:endParaRPr lang="ja-JP" altLang="en-US" sz="2800">
              <a:solidFill>
                <a:srgbClr val="C00000"/>
              </a:solidFill>
              <a:latin typeface="AR P丸ゴシック体E" pitchFamily="0" charset="0"/>
              <a:ea typeface="AR P丸ゴシック体E" pitchFamily="0" charset="0"/>
            </a:endParaRPr>
          </a:p>
          <a:p>
            <a:pPr algn="ctr"/>
            <a:r>
              <a:rPr lang="ja-JP" altLang="en-US" sz="2800">
                <a:solidFill>
                  <a:srgbClr val="C00000"/>
                </a:solidFill>
                <a:latin typeface="AR P丸ゴシック体E" pitchFamily="0" charset="0"/>
                <a:ea typeface="AR P丸ゴシック体E" pitchFamily="0" charset="0"/>
              </a:rPr>
              <a:t>接種費用等の請求が</a:t>
            </a:r>
            <a:r>
              <a:rPr lang="ja-JP" altLang="en-US" sz="2800">
                <a:solidFill>
                  <a:srgbClr val="C00000"/>
                </a:solidFill>
                <a:latin typeface="AR P丸ゴシック体E" pitchFamily="0" charset="0"/>
                <a:ea typeface="AR P丸ゴシック体E" pitchFamily="0" charset="0"/>
              </a:rPr>
              <a:t>できません</a:t>
            </a:r>
            <a:r>
              <a:rPr lang="ja-JP" altLang="en-US" sz="2800">
                <a:solidFill>
                  <a:srgbClr val="C00000"/>
                </a:solidFill>
                <a:latin typeface="AR P丸ゴシック体E" pitchFamily="0" charset="0"/>
                <a:ea typeface="AR P丸ゴシック体E" pitchFamily="0" charset="0"/>
              </a:rPr>
              <a:t>！</a:t>
            </a:r>
            <a:endParaRPr lang="ja-JP" altLang="en-US" sz="2800">
              <a:solidFill>
                <a:srgbClr val="C00000"/>
              </a:solidFill>
              <a:latin typeface="AR P丸ゴシック体E" pitchFamily="0" charset="0"/>
              <a:ea typeface="AR P丸ゴシック体E" pitchFamily="0" charset="0"/>
            </a:endParaRPr>
          </a:p>
        </p:txBody>
      </p:sp>
      <p:sp>
        <p:nvSpPr>
          <p:cNvPr id="1111" name="テキスト 30"/>
          <p:cNvSpPr txBox="1"/>
          <p:nvPr/>
        </p:nvSpPr>
        <p:spPr>
          <a:xfrm>
            <a:off x="227248" y="7897833"/>
            <a:ext cx="6478391" cy="1753433"/>
          </a:xfrm>
          <a:prstGeom prst="rect">
            <a:avLst/>
          </a:prstGeom>
        </p:spPr>
        <p:txBody>
          <a:bodyPr wrap="square">
            <a:spAutoFit/>
          </a:bodyPr>
          <a:p>
            <a:pPr marL="216000" indent="-216000">
              <a:defRPr lang="ja-JP" altLang="en-US"/>
            </a:pPr>
            <a:r>
              <a:rPr lang="ja-JP" altLang="en-US">
                <a:solidFill>
                  <a:srgbClr val="002060"/>
                </a:solidFill>
                <a:latin typeface="AR P丸ゴシック体E"/>
                <a:ea typeface="AR P丸ゴシック体E"/>
              </a:rPr>
              <a:t>○</a:t>
            </a:r>
            <a:r>
              <a:rPr lang="ja-JP" altLang="en-US">
                <a:solidFill>
                  <a:srgbClr val="002060"/>
                </a:solidFill>
                <a:latin typeface="AR P丸ゴシック体E"/>
                <a:ea typeface="AR P丸ゴシック体E"/>
              </a:rPr>
              <a:t> 間違い接種について市町へ報告しなければなりません。</a:t>
            </a:r>
            <a:endParaRPr lang="ja-JP" altLang="en-US" u="none">
              <a:solidFill>
                <a:srgbClr val="002060"/>
              </a:solidFill>
              <a:latin typeface="AR P丸ゴシック体E"/>
              <a:ea typeface="AR P丸ゴシック体E"/>
            </a:endParaRPr>
          </a:p>
          <a:p>
            <a:pPr marL="216000" indent="-216000">
              <a:defRPr lang="ja-JP" altLang="en-US"/>
            </a:pPr>
            <a:endParaRPr lang="ja-JP" altLang="en-US">
              <a:solidFill>
                <a:srgbClr val="002060"/>
              </a:solidFill>
              <a:latin typeface="AR P丸ゴシック体E"/>
              <a:ea typeface="AR P丸ゴシック体E"/>
            </a:endParaRPr>
          </a:p>
          <a:p>
            <a:pPr marL="216000" indent="-216000">
              <a:defRPr lang="ja-JP" altLang="en-US"/>
            </a:pPr>
            <a:r>
              <a:rPr lang="ja-JP" altLang="en-US">
                <a:solidFill>
                  <a:srgbClr val="002060"/>
                </a:solidFill>
                <a:latin typeface="AR P丸ゴシック体E"/>
                <a:ea typeface="AR P丸ゴシック体E"/>
              </a:rPr>
              <a:t>○ </a:t>
            </a:r>
            <a:r>
              <a:rPr lang="ja-JP" altLang="en-US" u="none">
                <a:solidFill>
                  <a:srgbClr val="002060"/>
                </a:solidFill>
                <a:latin typeface="AR P丸ゴシック体E"/>
                <a:ea typeface="AR P丸ゴシック体E"/>
              </a:rPr>
              <a:t>接種費用を請求することができません。</a:t>
            </a:r>
            <a:endParaRPr lang="ja-JP" altLang="en-US">
              <a:solidFill>
                <a:srgbClr val="002060"/>
              </a:solidFill>
              <a:latin typeface="AR P丸ゴシック体E"/>
              <a:ea typeface="AR P丸ゴシック体E"/>
            </a:endParaRPr>
          </a:p>
          <a:p>
            <a:pPr marL="216000" indent="-216000">
              <a:defRPr lang="ja-JP" altLang="en-US"/>
            </a:pPr>
            <a:endParaRPr lang="ja-JP" altLang="en-US" u="none">
              <a:solidFill>
                <a:srgbClr val="002060"/>
              </a:solidFill>
              <a:latin typeface="AR P丸ゴシック体E"/>
              <a:ea typeface="AR P丸ゴシック体E"/>
            </a:endParaRPr>
          </a:p>
          <a:p>
            <a:pPr marL="216000" indent="-216000">
              <a:defRPr lang="ja-JP" altLang="en-US"/>
            </a:pPr>
            <a:r>
              <a:rPr lang="ja-JP" altLang="en-US">
                <a:solidFill>
                  <a:srgbClr val="002060"/>
                </a:solidFill>
                <a:latin typeface="AR P丸ゴシック体E"/>
                <a:ea typeface="AR P丸ゴシック体E"/>
              </a:rPr>
              <a:t>○ 個別接種促進支援金制度や巡回接種支援金制度の接種回数に計上することもできません。</a:t>
            </a:r>
            <a:endParaRPr lang="ja-JP" altLang="en-US">
              <a:solidFill>
                <a:srgbClr val="002060"/>
              </a:solidFill>
              <a:latin typeface="AR P丸ゴシック体E"/>
              <a:ea typeface="AR P丸ゴシック体E"/>
            </a:endParaRPr>
          </a:p>
        </p:txBody>
      </p:sp>
      <p:sp>
        <p:nvSpPr>
          <p:cNvPr id="1112" name="図形 35"/>
          <p:cNvSpPr/>
          <p:nvPr/>
        </p:nvSpPr>
        <p:spPr>
          <a:xfrm>
            <a:off x="3861000" y="2680664"/>
            <a:ext cx="2920251" cy="792000"/>
          </a:xfrm>
          <a:prstGeom prst="wedgeRoundRectCallout">
            <a:avLst>
              <a:gd name="adj1" fmla="val 5674"/>
              <a:gd name="adj2" fmla="val 119283"/>
              <a:gd name="adj3" fmla="val 16667"/>
            </a:avLst>
          </a:prstGeom>
          <a:solidFill>
            <a:schemeClr val="accent4">
              <a:lumMod val="20000"/>
              <a:lumOff val="80000"/>
            </a:schemeClr>
          </a:solidFill>
          <a:ln w="12700" cap="flat" cmpd="sng">
            <a:solidFill>
              <a:schemeClr val="tx1"/>
            </a:solidFill>
            <a:prstDash val="solid"/>
            <a:miter/>
            <a:headEnd/>
            <a:tailEnd/>
          </a:ln>
        </p:spPr>
        <p:style>
          <a:lnRef idx="2">
            <a:schemeClr val="accent2">
              <a:shade val="50000"/>
            </a:schemeClr>
          </a:lnRef>
          <a:fillRef idx="1">
            <a:schemeClr val="accent2"/>
          </a:fillRef>
          <a:effectRef idx="0">
            <a:schemeClr val="accent2"/>
          </a:effectRef>
          <a:fontRef idx="minor">
            <a:schemeClr val="lt1"/>
          </a:fontRef>
        </p:style>
        <p:txBody>
          <a:bodyPr vertOverflow="overflow" horzOverflow="overflow" lIns="0" tIns="0" rIns="0" bIns="0" anchor="ctr"/>
          <a:p>
            <a:pPr algn="ctr"/>
            <a:r>
              <a:rPr lang="ja-JP" altLang="en-US" sz="1600">
                <a:solidFill>
                  <a:schemeClr val="tx2">
                    <a:lumMod val="75000"/>
                  </a:schemeClr>
                </a:solidFill>
                <a:latin typeface="AR P丸ゴシック体E" pitchFamily="0" charset="0"/>
                <a:ea typeface="AR P丸ゴシック体E" pitchFamily="0" charset="0"/>
              </a:rPr>
              <a:t>オミクロン株対応ワクチンの</a:t>
            </a:r>
            <a:endParaRPr lang="ja-JP" altLang="en-US" sz="1600">
              <a:solidFill>
                <a:schemeClr val="tx2">
                  <a:lumMod val="75000"/>
                </a:schemeClr>
              </a:solidFill>
              <a:latin typeface="AR P丸ゴシック体E" pitchFamily="0" charset="0"/>
              <a:ea typeface="AR P丸ゴシック体E" pitchFamily="0" charset="0"/>
            </a:endParaRPr>
          </a:p>
          <a:p>
            <a:pPr algn="ctr"/>
            <a:r>
              <a:rPr lang="ja-JP" altLang="en-US" sz="1600">
                <a:solidFill>
                  <a:schemeClr val="tx2">
                    <a:lumMod val="75000"/>
                  </a:schemeClr>
                </a:solidFill>
                <a:latin typeface="AR P丸ゴシック体E" pitchFamily="0" charset="0"/>
                <a:ea typeface="AR P丸ゴシック体E" pitchFamily="0" charset="0"/>
              </a:rPr>
              <a:t>接種は</a:t>
            </a:r>
            <a:r>
              <a:rPr lang="ja-JP" altLang="en-US" sz="1600">
                <a:solidFill>
                  <a:schemeClr val="tx2">
                    <a:lumMod val="75000"/>
                  </a:schemeClr>
                </a:solidFill>
                <a:latin typeface="AR P丸ゴシック体E" pitchFamily="0" charset="0"/>
                <a:ea typeface="AR P丸ゴシック体E" pitchFamily="0" charset="0"/>
              </a:rPr>
              <a:t>１回だけ!</a:t>
            </a:r>
            <a:endParaRPr lang="ja-JP" altLang="en-US" sz="1600">
              <a:solidFill>
                <a:schemeClr val="tx2">
                  <a:lumMod val="75000"/>
                </a:schemeClr>
              </a:solidFill>
              <a:latin typeface="AR P丸ゴシック体E" pitchFamily="0" charset="0"/>
              <a:ea typeface="AR P丸ゴシック体E" pitchFamily="0" charset="0"/>
            </a:endParaRPr>
          </a:p>
          <a:p>
            <a:pPr algn="ctr"/>
            <a:r>
              <a:rPr lang="ja-JP" altLang="en-US" sz="1600">
                <a:solidFill>
                  <a:schemeClr val="tx2">
                    <a:lumMod val="75000"/>
                  </a:schemeClr>
                </a:solidFill>
                <a:latin typeface="AR P丸ゴシック体E" pitchFamily="0" charset="0"/>
                <a:ea typeface="AR P丸ゴシック体E" pitchFamily="0" charset="0"/>
              </a:rPr>
              <a:t>2回以上の接種はできません。</a:t>
            </a:r>
            <a:endParaRPr lang="ja-JP" altLang="en-US" sz="1600">
              <a:solidFill>
                <a:srgbClr val="FF0000"/>
              </a:solidFill>
              <a:latin typeface="AR P丸ゴシック体E" pitchFamily="0" charset="0"/>
              <a:ea typeface="AR P丸ゴシック体E" pitchFamily="0" charset="0"/>
            </a:endParaRPr>
          </a:p>
        </p:txBody>
      </p:sp>
      <p:sp>
        <p:nvSpPr>
          <p:cNvPr id="1113" name="テキスト 11"/>
          <p:cNvSpPr txBox="1"/>
          <p:nvPr/>
        </p:nvSpPr>
        <p:spPr>
          <a:xfrm>
            <a:off x="5661596" y="152310"/>
            <a:ext cx="1077007" cy="306884"/>
          </a:xfrm>
          <a:prstGeom prst="rect">
            <a:avLst/>
          </a:prstGeom>
          <a:ln>
            <a:solidFill>
              <a:schemeClr val="tx1"/>
            </a:solidFill>
          </a:ln>
        </p:spPr>
        <p:txBody>
          <a:bodyPr wrap="square">
            <a:spAutoFit/>
          </a:bodyPr>
          <a:p>
            <a:pPr algn="ctr">
              <a:defRPr lang="ja-JP" altLang="en-US"/>
            </a:pPr>
            <a:r>
              <a:rPr lang="ja-JP" altLang="en-US" sz="1400">
                <a:latin typeface="AR P丸ゴシック体E"/>
                <a:ea typeface="AR P丸ゴシック体E"/>
              </a:rPr>
              <a:t>令和５年１月</a:t>
            </a:r>
            <a:endParaRPr lang="ja-JP" altLang="en-US">
              <a:latin typeface="AR P丸ゴシック体E"/>
              <a:ea typeface="AR P丸ゴシック体E"/>
            </a:endParaRPr>
          </a:p>
        </p:txBody>
      </p:sp>
      <p:sp>
        <p:nvSpPr>
          <p:cNvPr id="1114" name="テキスト 12"/>
          <p:cNvSpPr txBox="1"/>
          <p:nvPr/>
        </p:nvSpPr>
        <p:spPr>
          <a:xfrm>
            <a:off x="-186044" y="120561"/>
            <a:ext cx="4207719" cy="368439"/>
          </a:xfrm>
          <a:prstGeom prst="rect">
            <a:avLst/>
          </a:prstGeom>
        </p:spPr>
        <p:txBody>
          <a:bodyPr wrap="square">
            <a:spAutoFit/>
          </a:bodyPr>
          <a:p>
            <a:pPr algn="ctr">
              <a:defRPr lang="ja-JP" altLang="en-US"/>
            </a:pPr>
            <a:r>
              <a:rPr lang="ja-JP" altLang="en-US">
                <a:solidFill>
                  <a:schemeClr val="accent5">
                    <a:lumMod val="75000"/>
                  </a:schemeClr>
                </a:solidFill>
                <a:latin typeface="HGP創英角ﾎﾟｯﾌﾟ体"/>
                <a:ea typeface="HGP創英角ﾎﾟｯﾌﾟ体"/>
              </a:rPr>
              <a:t>新型コロナワクチンに関するお知らせ</a:t>
            </a:r>
            <a:endParaRPr lang="ja-JP" altLang="en-US">
              <a:solidFill>
                <a:schemeClr val="accent5">
                  <a:lumMod val="75000"/>
                </a:schemeClr>
              </a:solidFill>
              <a:latin typeface="HGP創英角ﾎﾟｯﾌﾟ体"/>
              <a:ea typeface="HGP創英角ﾎﾟｯﾌﾟ体"/>
            </a:endParaRPr>
          </a:p>
        </p:txBody>
      </p:sp>
      <p:pic>
        <p:nvPicPr>
          <p:cNvPr id="1115" name="図 13"/>
          <p:cNvPicPr>
            <a:picLocks noChangeAspect="1"/>
          </p:cNvPicPr>
          <p:nvPr/>
        </p:nvPicPr>
        <p:blipFill>
          <a:blip r:embed="rId1"/>
          <a:stretch>
            <a:fillRect/>
          </a:stretch>
        </p:blipFill>
        <p:spPr>
          <a:xfrm>
            <a:off x="4351875" y="3985950"/>
            <a:ext cx="1381125" cy="1543050"/>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solidFill>
          <a:schemeClr val="accent2">
            <a:lumMod val="40000"/>
            <a:lumOff val="60000"/>
          </a:schemeClr>
        </a:solidFill>
        <a:ln w="12700" cap="flat" cmpd="sng">
          <a:noFill/>
          <a:prstDash val="solid"/>
          <a:miter/>
          <a:headEnd/>
          <a:tailEnd/>
        </a:ln>
      </a:spPr>
      <a:bodyPr vertOverflow="overflow" horzOverflow="overflow" lIns="0" tIns="0" rIns="0" bIns="0" anchor="ctr"/>
      <a:lstStyle>
        <a:defPPr algn="ctr">
          <a:defRPr lang="ja-JP" altLang="en-US" sz="1200">
            <a:latin typeface="AR P丸ゴシック体E"/>
            <a:ea typeface="AR P丸ゴシック体E"/>
          </a:defRPr>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4.1.6</AppVersion>
  <PresentationFormat>ユーザー設定</PresentationFormat>
  <Slides>1</Slides>
  <Notes>1</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嶋　悠一郎</dc:creator>
  <cp:lastModifiedBy>嶋　悠一郎</cp:lastModifiedBy>
  <dcterms:created xsi:type="dcterms:W3CDTF">2022-04-21T06:27:39Z</dcterms:created>
  <dcterms:modified xsi:type="dcterms:W3CDTF">2023-01-23T01:19:20Z</dcterms:modified>
  <cp:revision>94</cp:revision>
</cp:coreProperties>
</file>

<file path=docProps/custom.xml><?xml version="1.0" encoding="utf-8"?>
<Properties xmlns:vt="http://schemas.openxmlformats.org/officeDocument/2006/docPropsVTypes" xmlns="http://schemas.openxmlformats.org/officeDocument/2006/custom-properties"/>
</file>