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<Relationships xmlns="http://schemas.openxmlformats.org/package/2006/relationships"><Relationship Id="rId2" Type="http://schemas.openxmlformats.org/package/2006/relationships/metadata/thumbnail" Target="docProps/thumbnail.jpeg" /><Relationship Id="rId3" Type="http://schemas.openxmlformats.org/package/2006/relationships/metadata/core-properties" Target="docProps/core.xml" /><Relationship Id="rId4" Type="http://schemas.openxmlformats.org/officeDocument/2006/relationships/extended-properties" Target="docProps/app.xml" /><Relationship Id="rId5" Type="http://schemas.openxmlformats.org/officeDocument/2006/relationships/custom-properties" Target="docProps/custom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1" saveSubsetFonts="1">
  <p:sldMasterIdLst>
    <p:sldMasterId id="2147483660" r:id="rId2"/>
  </p:sldMasterIdLst>
  <p:notesMasterIdLst>
    <p:notesMasterId r:id="rId3"/>
  </p:notesMasterIdLst>
  <p:sldIdLst>
    <p:sldId id="257" r:id="rId4"/>
  </p:sldIdLst>
  <p:sldSz cx="6858000" cy="9906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492"/>
    <p:restoredTop sz="94660"/>
  </p:normalViewPr>
  <p:slideViewPr>
    <p:cSldViewPr>
      <p:cViewPr varScale="0">
        <p:scale>
          <a:sx n="70" d="100"/>
          <a:sy n="70" d="100"/>
        </p:scale>
        <p:origin x="-2022" y="10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theme" Target="theme/theme1.xml" /><Relationship Id="rId2" Type="http://schemas.openxmlformats.org/officeDocument/2006/relationships/slideMaster" Target="slideMasters/slideMaster1.xml" /><Relationship Id="rId3" Type="http://schemas.openxmlformats.org/officeDocument/2006/relationships/notesMaster" Target="notesMasters/notesMaster1.xml" /><Relationship Id="rId4" Type="http://schemas.openxmlformats.org/officeDocument/2006/relationships/slide" Target="slides/slide1.xml" /><Relationship Id="rId5" Type="http://schemas.openxmlformats.org/officeDocument/2006/relationships/presProps" Target="presProps.xml" /><Relationship Id="rId6" Type="http://schemas.openxmlformats.org/officeDocument/2006/relationships/viewProps" Target="viewProps.xml" /><Relationship Id="rId7" Type="http://schemas.openxmlformats.org/officeDocument/2006/relationships/tableStyles" Target="tableStyles.xml" /></Relationships>
</file>

<file path=ppt/drawings/_rels/vmlDrawing1.vml.rels><?xml version="1.0" encoding="UTF-8"?><Relationships xmlns="http://schemas.openxmlformats.org/package/2006/relationships"><Relationship Id="rId1" Type="http://schemas.openxmlformats.org/officeDocument/2006/relationships/image" Target="../media/image2.wmf" /><Relationship Id="rId2" Type="http://schemas.openxmlformats.org/officeDocument/2006/relationships/image" Target="../media/image3.wmf" /></Relationships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1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D06EA9-14B5-4F31-95CC-6AD91D20700D}" type="datetimeFigureOut">
              <a:rPr kumimoji="1" lang="ja-JP" altLang="en-US" smtClean="0"/>
              <a:t>2015/2/5</a:t>
            </a:fld>
            <a:endParaRPr kumimoji="1" lang="ja-JP" altLang="en-US"/>
          </a:p>
        </p:txBody>
      </p:sp>
      <p:sp>
        <p:nvSpPr>
          <p:cNvPr id="1102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2039" y="685800"/>
            <a:ext cx="2373924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1103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104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5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<Relationships xmlns="http://schemas.openxmlformats.org/package/2006/relationships"><Relationship Id="rId1" Type="http://schemas.openxmlformats.org/officeDocument/2006/relationships/slide" Target="../slides/slide1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/>
      <p:sp>
        <p:nvSpPr>
          <p:cNvPr id="1128" name="四角形 9"/>
          <p:cNvSpPr>
            <a:spLocks noGrp="1" noRot="1" noChangeAspect="1"/>
          </p:cNvSpPr>
          <p:nvPr>
            <p:ph type="sldImg" idx="2"/>
          </p:nvPr>
        </p:nvSpPr>
        <p:spPr>
          <a:prstGeom prst="rect">
            <a:avLst/>
          </a:prstGeom>
        </p:spPr>
        <p:txBody>
          <a:bodyPr/>
          <a:p>
            <a:endParaRPr kumimoji="1" lang="ja-JP" altLang="en-US"/>
          </a:p>
        </p:txBody>
      </p:sp>
      <p:sp>
        <p:nvSpPr>
          <p:cNvPr id="1129" name="四角形 10"/>
          <p:cNvSpPr>
            <a:spLocks noGrp="1"/>
          </p:cNvSpPr>
          <p:nvPr>
            <p:ph type="body" sz="quarter" idx="3"/>
          </p:nvPr>
        </p:nvSpPr>
        <p:spPr>
          <a:prstGeom prst="rect">
            <a:avLst/>
          </a:prstGeom>
        </p:spPr>
        <p:txBody>
          <a:bodyPr/>
          <a:p>
            <a:endParaRPr kumimoji="1" lang="ja-JP" altLang="en-US"/>
          </a:p>
        </p:txBody>
      </p:sp>
      <p:sp>
        <p:nvSpPr>
          <p:cNvPr id="1130" name="四角形 11"/>
          <p:cNvSpPr>
            <a:spLocks noGrp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タイトル 1"/>
          <p:cNvSpPr>
            <a:spLocks noGrp="1"/>
          </p:cNvSpPr>
          <p:nvPr>
            <p:ph type="ctrTitle"/>
          </p:nvPr>
        </p:nvSpPr>
        <p:spPr>
          <a:xfrm>
            <a:off x="342900" y="2387382"/>
            <a:ext cx="6172200" cy="1941549"/>
          </a:xfrm>
        </p:spPr>
        <p:txBody>
          <a:bodyPr/>
          <a:lstStyle>
            <a:lvl1pPr>
              <a:defRPr b="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32" name="サブタイトル 2"/>
          <p:cNvSpPr>
            <a:spLocks noGrp="1"/>
          </p:cNvSpPr>
          <p:nvPr>
            <p:ph type="subTitle" idx="1"/>
          </p:nvPr>
        </p:nvSpPr>
        <p:spPr>
          <a:xfrm>
            <a:off x="342900" y="4467613"/>
            <a:ext cx="6172200" cy="332836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103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3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3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89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2508730"/>
            <a:ext cx="6172200" cy="611934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90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91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2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1" y="396700"/>
            <a:ext cx="1543051" cy="823137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95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96700"/>
            <a:ext cx="4514851" cy="823137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96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 dirty="0"/>
          </a:p>
        </p:txBody>
      </p:sp>
      <p:sp>
        <p:nvSpPr>
          <p:cNvPr id="1097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8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1038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42900" y="2508730"/>
            <a:ext cx="6172200" cy="6184156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39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E220A51-F8EA-429A-8E6F-F02BE74E28F7}" type="datetimeFigureOut">
              <a:rPr lang="ja-JP" altLang="en-US" smtClean="0"/>
              <a:pPr/>
              <a:t>2015/3/10</a:t>
            </a:fld>
            <a:endParaRPr lang="ja-JP" altLang="en-US" dirty="0"/>
          </a:p>
        </p:txBody>
      </p:sp>
      <p:sp>
        <p:nvSpPr>
          <p:cNvPr id="1040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ja-JP" altLang="en-US" dirty="0"/>
          </a:p>
        </p:txBody>
      </p:sp>
      <p:sp>
        <p:nvSpPr>
          <p:cNvPr id="1041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9400E4-C46D-48FA-AEA0-ED136F70A0E5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タイトル 1"/>
          <p:cNvSpPr>
            <a:spLocks noGrp="1"/>
          </p:cNvSpPr>
          <p:nvPr>
            <p:ph type="title"/>
          </p:nvPr>
        </p:nvSpPr>
        <p:spPr>
          <a:xfrm>
            <a:off x="342900" y="4259590"/>
            <a:ext cx="6172200" cy="1525502"/>
          </a:xfrm>
        </p:spPr>
        <p:txBody>
          <a:bodyPr anchor="t"/>
          <a:lstStyle>
            <a:lvl1pPr algn="ctr">
              <a:defRPr sz="4000" b="0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44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1711305"/>
            <a:ext cx="6172200" cy="2548285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4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4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50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508732"/>
            <a:ext cx="2978088" cy="611934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51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510009" y="2508732"/>
            <a:ext cx="3005091" cy="611934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52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1053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54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57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386"/>
            <a:ext cx="2978088" cy="92410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58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2978088" cy="548658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59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537012" y="2217386"/>
            <a:ext cx="2978088" cy="92410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60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537012" y="3141486"/>
            <a:ext cx="2978088" cy="548658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61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62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3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66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67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8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71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2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タイトル 1"/>
          <p:cNvSpPr>
            <a:spLocks noGrp="1"/>
          </p:cNvSpPr>
          <p:nvPr>
            <p:ph type="title"/>
          </p:nvPr>
        </p:nvSpPr>
        <p:spPr>
          <a:xfrm>
            <a:off x="342901" y="394405"/>
            <a:ext cx="2256235" cy="1678518"/>
          </a:xfrm>
        </p:spPr>
        <p:txBody>
          <a:bodyPr anchor="b">
            <a:normAutofit/>
          </a:bodyPr>
          <a:lstStyle>
            <a:lvl1pPr algn="l">
              <a:defRPr sz="24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7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726923" y="394408"/>
            <a:ext cx="3545579" cy="81500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76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1" y="2456723"/>
            <a:ext cx="2256235" cy="617135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77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78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9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タイトル 1"/>
          <p:cNvSpPr>
            <a:spLocks noGrp="1"/>
          </p:cNvSpPr>
          <p:nvPr>
            <p:ph type="title"/>
          </p:nvPr>
        </p:nvSpPr>
        <p:spPr>
          <a:xfrm>
            <a:off x="1344216" y="6773203"/>
            <a:ext cx="4114800" cy="818623"/>
          </a:xfrm>
        </p:spPr>
        <p:txBody>
          <a:bodyPr anchor="b">
            <a:normAutofit/>
          </a:bodyPr>
          <a:lstStyle>
            <a:lvl1pPr algn="l">
              <a:defRPr sz="24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82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307151"/>
            <a:ext cx="4114800" cy="632497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 smtClean="0"/>
              <a:t>アイコンをクリックして図を追加</a:t>
            </a:r>
            <a:endParaRPr kumimoji="1" lang="ja-JP" altLang="en-US" dirty="0"/>
          </a:p>
        </p:txBody>
      </p:sp>
      <p:sp>
        <p:nvSpPr>
          <p:cNvPr id="1083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657302"/>
            <a:ext cx="4114800" cy="9707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84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85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86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1889829" y="9009451"/>
            <a:ext cx="3078343" cy="5274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  <a:latin typeface="+mn-ea"/>
                <a:ea typeface="+mn-ea"/>
              </a:defRPr>
            </a:lvl1pPr>
          </a:lstStyle>
          <a:p>
            <a:endParaRPr lang="ja-JP" altLang="en-US" dirty="0"/>
          </a:p>
        </p:txBody>
      </p:sp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604721"/>
            <a:ext cx="6172200" cy="14359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508730"/>
            <a:ext cx="6172200" cy="61841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en-US" altLang="ja-JP" dirty="0" smtClean="0"/>
          </a:p>
          <a:p>
            <a:pPr lvl="5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6 </a:t>
            </a:r>
            <a:r>
              <a:rPr kumimoji="1" lang="ja-JP" altLang="en-US" dirty="0" smtClean="0"/>
              <a:t>レベル</a:t>
            </a:r>
          </a:p>
          <a:p>
            <a:pPr lvl="6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7 </a:t>
            </a:r>
            <a:r>
              <a:rPr kumimoji="1" lang="ja-JP" altLang="en-US" dirty="0" smtClean="0"/>
              <a:t>レベル</a:t>
            </a:r>
          </a:p>
          <a:p>
            <a:pPr lvl="7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8 </a:t>
            </a:r>
            <a:r>
              <a:rPr kumimoji="1" lang="ja-JP" altLang="en-US" dirty="0" smtClean="0"/>
              <a:t>レベル</a:t>
            </a:r>
          </a:p>
          <a:p>
            <a:pPr lvl="8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9 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1028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009451"/>
            <a:ext cx="1411915" cy="5274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fld id="{3E220A51-F8EA-429A-8E6F-F02BE74E28F7}" type="datetimeFigureOut">
              <a:rPr lang="ja-JP" altLang="en-US" smtClean="0"/>
              <a:pPr/>
              <a:t>2015/3/10</a:t>
            </a:fld>
            <a:endParaRPr lang="ja-JP" altLang="en-US" dirty="0"/>
          </a:p>
        </p:txBody>
      </p:sp>
      <p:sp>
        <p:nvSpPr>
          <p:cNvPr id="1029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076183" y="9009451"/>
            <a:ext cx="1438917" cy="5274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fld id="{2C9400E4-C46D-48FA-AEA0-ED136F70A0E5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b="0" kern="1200">
          <a:solidFill>
            <a:schemeClr val="tx1"/>
          </a:solidFill>
          <a:latin typeface="+mj-ea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457200" indent="-4572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ea"/>
          <a:ea typeface="+mn-ea"/>
          <a:cs typeface="+mn-cs"/>
        </a:defRPr>
      </a:lvl1pPr>
      <a:lvl2pPr marL="914400" indent="-4572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714500" indent="-342900" algn="l" defTabSz="914400" rtl="0" eaLnBrk="1" latinLnBrk="0" hangingPunct="1">
        <a:spcBef>
          <a:spcPct val="20000"/>
        </a:spcBef>
        <a:buSzPct val="100000"/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171700" marR="0" indent="-342900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SzPct val="100000"/>
        <a:buFont typeface="Arial" panose="020B0604020202020204" pitchFamily="34" charset="0"/>
        <a:buChar char="•"/>
        <a:tabLst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3028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j-ea"/>
          <a:cs typeface="+mn-cs"/>
        </a:defRPr>
      </a:lvl7pPr>
      <a:lvl8pPr marL="34861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j-ea"/>
          <a:cs typeface="+mn-cs"/>
        </a:defRPr>
      </a:lvl8pPr>
      <a:lvl9pPr marL="39433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oleObject" Target="../embeddings/oleObject1.bin" /><Relationship Id="rId3" Type="http://schemas.openxmlformats.org/officeDocument/2006/relationships/image" Target="../media/image2.wmf" /><Relationship Id="rId4" Type="http://schemas.openxmlformats.org/officeDocument/2006/relationships/oleObject" Target="../embeddings/oleObject2.bin" /><Relationship Id="rId5" Type="http://schemas.openxmlformats.org/officeDocument/2006/relationships/image" Target="../media/image3.wmf" /><Relationship Id="rId6" Type="http://schemas.openxmlformats.org/officeDocument/2006/relationships/vmlDrawing" Target="../drawings/vmlDrawing1.vml" /><Relationship Id="rId7" Type="http://schemas.openxmlformats.org/officeDocument/2006/relationships/slideLayout" Target="../slideLayouts/slideLayout1.xml" /><Relationship Id="rId8" Type="http://schemas.openxmlformats.org/officeDocument/2006/relationships/notesSlide" Target="../notesSlides/notesSlide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7" name="図形 17"/>
          <p:cNvSpPr/>
          <p:nvPr/>
        </p:nvSpPr>
        <p:spPr>
          <a:xfrm>
            <a:off x="2131688" y="1728882"/>
            <a:ext cx="4734995" cy="857643"/>
          </a:xfrm>
          <a:prstGeom prst="roundRect">
            <a:avLst>
              <a:gd name="adj" fmla="val 0"/>
            </a:avLst>
          </a:prstGeom>
          <a:noFill/>
          <a:ln w="19050" cap="flat" cmpd="sng" algn="ctr">
            <a:noFill/>
            <a:prstDash val="solid"/>
            <a:miter lim="800000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p>
            <a:pPr algn="l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defRPr lang="ja-JP" altLang="en-US"/>
            </a:pPr>
            <a:r>
              <a:rPr lang="ja-JP" altLang="en-US" sz="1800" b="0">
                <a:solidFill>
                  <a:schemeClr val="accent2"/>
                </a:solidFill>
                <a:latin typeface="+mn-ea"/>
                <a:ea typeface="+mn-ea"/>
              </a:rPr>
              <a:t>✔感染予防効果や重症化予防効果が回復</a:t>
            </a:r>
            <a:endParaRPr lang="ja-JP" altLang="en-US" sz="1800" b="0">
              <a:solidFill>
                <a:schemeClr val="accent2"/>
              </a:solidFill>
              <a:latin typeface="+mn-ea"/>
              <a:ea typeface="+mn-ea"/>
            </a:endParaRPr>
          </a:p>
          <a:p>
            <a:pPr algn="l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defRPr lang="ja-JP" altLang="en-US"/>
            </a:pPr>
            <a:r>
              <a:rPr lang="ja-JP" altLang="en-US" sz="1800" b="0">
                <a:solidFill>
                  <a:schemeClr val="accent2"/>
                </a:solidFill>
                <a:latin typeface="+mn-ea"/>
                <a:ea typeface="+mn-ea"/>
              </a:rPr>
              <a:t>✔副反応は１･２回目接種の時と</a:t>
            </a:r>
            <a:endParaRPr lang="ja-JP" altLang="en-US" sz="1800" b="0">
              <a:solidFill>
                <a:schemeClr val="accent2"/>
              </a:solidFill>
              <a:latin typeface="+mn-ea"/>
              <a:ea typeface="+mn-ea"/>
            </a:endParaRPr>
          </a:p>
          <a:p>
            <a:pPr algn="l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defRPr lang="ja-JP" altLang="en-US"/>
            </a:pPr>
            <a:r>
              <a:rPr lang="ja-JP" altLang="en-US" sz="1800" b="0">
                <a:solidFill>
                  <a:schemeClr val="accent2"/>
                </a:solidFill>
                <a:latin typeface="+mn-ea"/>
                <a:ea typeface="+mn-ea"/>
              </a:rPr>
              <a:t>　</a:t>
            </a:r>
            <a:r>
              <a:rPr lang="ja-JP" altLang="en-US" sz="1800" b="0">
                <a:solidFill>
                  <a:schemeClr val="accent2"/>
                </a:solidFill>
                <a:latin typeface="+mn-ea"/>
                <a:ea typeface="+mn-ea"/>
              </a:rPr>
              <a:t>おおむね</a:t>
            </a:r>
            <a:r>
              <a:rPr lang="ja-JP" altLang="en-US" sz="1800" b="0">
                <a:solidFill>
                  <a:schemeClr val="accent2"/>
                </a:solidFill>
                <a:latin typeface="+mn-ea"/>
                <a:ea typeface="+mn-ea"/>
              </a:rPr>
              <a:t>同程度と</a:t>
            </a:r>
            <a:r>
              <a:rPr lang="ja-JP" altLang="en-US" sz="1800" b="0">
                <a:solidFill>
                  <a:schemeClr val="accent2"/>
                </a:solidFill>
                <a:latin typeface="+mn-ea"/>
                <a:ea typeface="+mn-ea"/>
              </a:rPr>
              <a:t>されています</a:t>
            </a:r>
            <a:endParaRPr lang="ja-JP" altLang="en-US" sz="1800" b="0">
              <a:solidFill>
                <a:schemeClr val="accent2"/>
              </a:solidFill>
              <a:latin typeface="+mn-ea"/>
              <a:ea typeface="+mn-ea"/>
            </a:endParaRPr>
          </a:p>
        </p:txBody>
      </p:sp>
      <p:graphicFrame>
        <p:nvGraphicFramePr>
          <p:cNvPr id="1108" name="四角形 13"/>
          <p:cNvGraphicFramePr>
            <a:graphicFrameLocks noGrp="1"/>
          </p:cNvGraphicFramePr>
          <p:nvPr/>
        </p:nvGraphicFramePr>
        <p:xfrm>
          <a:off x="189000" y="29160"/>
          <a:ext cx="6408000" cy="15878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408000"/>
              </a:tblGrid>
              <a:tr h="75770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dirty="0"/>
                        <a:t>【みなさまへ】新型コロナワクチンの</a:t>
                      </a:r>
                      <a:endParaRPr kumimoji="1" lang="ja-JP" altLang="en-US" sz="2800" dirty="0"/>
                    </a:p>
                    <a:p>
                      <a:pPr algn="ctr"/>
                      <a:r>
                        <a:rPr kumimoji="1" lang="ja-JP" altLang="en-US" sz="2800" dirty="0"/>
                        <a:t>３</a:t>
                      </a:r>
                      <a:r>
                        <a:rPr kumimoji="1" lang="ja-JP" altLang="en-US" sz="2800" dirty="0"/>
                        <a:t>回目</a:t>
                      </a:r>
                      <a:r>
                        <a:rPr kumimoji="1" lang="ja-JP" altLang="en-US" sz="2800" dirty="0"/>
                        <a:t>接種を</a:t>
                      </a:r>
                      <a:r>
                        <a:rPr kumimoji="1" lang="ja-JP" altLang="en-US" sz="2800" dirty="0"/>
                        <a:t>ご検討ください</a:t>
                      </a:r>
                      <a:endParaRPr kumimoji="1" lang="ja-JP" altLang="en-US" sz="2800" dirty="0"/>
                    </a:p>
                  </a:txBody>
                  <a:tcPr marL="91440" marR="91440" marT="45720" marB="45720" vert="horz" anchor="ctr" anchorCtr="1"/>
                </a:tc>
              </a:tr>
              <a:tr h="63813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感染すると、若い人であっても、</a:t>
                      </a:r>
                      <a:r>
                        <a:rPr kumimoji="1" lang="ja-JP" altLang="en-US" sz="1800" dirty="0"/>
                        <a:t>重症化することや</a:t>
                      </a:r>
                      <a:endParaRPr kumimoji="1" lang="ja-JP" altLang="en-US" sz="1800" dirty="0"/>
                    </a:p>
                    <a:p>
                      <a:pPr algn="ctr"/>
                      <a:r>
                        <a:rPr kumimoji="1" lang="ja-JP" altLang="en-US" sz="1800" dirty="0"/>
                        <a:t>長引く症状</a:t>
                      </a:r>
                      <a:r>
                        <a:rPr kumimoji="1" lang="ja-JP" altLang="en-US" sz="1800" dirty="0"/>
                        <a:t>（</a:t>
                      </a:r>
                      <a:r>
                        <a:rPr kumimoji="1" lang="ja-JP" altLang="en-US" sz="1800" dirty="0"/>
                        <a:t>いわゆる</a:t>
                      </a:r>
                      <a:r>
                        <a:rPr kumimoji="1" lang="ja-JP" altLang="en-US" sz="1800" dirty="0"/>
                        <a:t>後遺症</a:t>
                      </a:r>
                      <a:r>
                        <a:rPr kumimoji="1" lang="ja-JP" altLang="en-US" sz="1800" dirty="0"/>
                        <a:t>）</a:t>
                      </a:r>
                      <a:r>
                        <a:rPr kumimoji="1" lang="ja-JP" altLang="en-US" sz="1800" dirty="0"/>
                        <a:t>が</a:t>
                      </a:r>
                      <a:r>
                        <a:rPr kumimoji="1" lang="ja-JP" altLang="en-US" sz="1800" dirty="0"/>
                        <a:t>生じることがあります。</a:t>
                      </a:r>
                      <a:endParaRPr kumimoji="1" lang="ja-JP" altLang="en-US" sz="1800" dirty="0"/>
                    </a:p>
                  </a:txBody>
                  <a:tcPr marL="91440" marR="91440" marT="45720" marB="45720" vert="horz" anchor="ctr" anchorCtr="1"/>
                </a:tc>
              </a:tr>
            </a:tbl>
          </a:graphicData>
        </a:graphic>
      </p:graphicFrame>
      <p:sp>
        <p:nvSpPr>
          <p:cNvPr id="1109" name="図形 15"/>
          <p:cNvSpPr/>
          <p:nvPr/>
        </p:nvSpPr>
        <p:spPr>
          <a:xfrm>
            <a:off x="182394" y="1728942"/>
            <a:ext cx="1801857" cy="720558"/>
          </a:xfrm>
          <a:prstGeom prst="roundRect">
            <a:avLst/>
          </a:prstGeom>
          <a:solidFill>
            <a:schemeClr val="accent2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0" rIns="0" anchor="ctr"/>
          <a:p>
            <a:pPr algn="ctr">
              <a:defRPr lang="ja-JP" altLang="en-US"/>
            </a:pPr>
            <a:r>
              <a:rPr lang="ja-JP" altLang="en-US" sz="2000" b="1">
                <a:latin typeface="+mn-ea"/>
                <a:ea typeface="+mn-ea"/>
              </a:rPr>
              <a:t>３回目接種の</a:t>
            </a:r>
            <a:endParaRPr lang="ja-JP" altLang="en-US" sz="2000" b="1">
              <a:latin typeface="+mn-ea"/>
              <a:ea typeface="+mn-ea"/>
            </a:endParaRPr>
          </a:p>
          <a:p>
            <a:pPr algn="ctr">
              <a:defRPr lang="ja-JP" altLang="en-US"/>
            </a:pPr>
            <a:r>
              <a:rPr lang="ja-JP" altLang="en-US" sz="2000" b="1">
                <a:latin typeface="+mn-ea"/>
                <a:ea typeface="+mn-ea"/>
              </a:rPr>
              <a:t>ポイント</a:t>
            </a:r>
            <a:endParaRPr lang="ja-JP" altLang="en-US" sz="2000" b="1">
              <a:latin typeface="+mn-ea"/>
              <a:ea typeface="+mn-ea"/>
            </a:endParaRPr>
          </a:p>
        </p:txBody>
      </p:sp>
      <p:graphicFrame>
        <p:nvGraphicFramePr>
          <p:cNvPr id="1110" name="四角形 20"/>
          <p:cNvGraphicFramePr>
            <a:graphicFrameLocks noGrp="1"/>
          </p:cNvGraphicFramePr>
          <p:nvPr/>
        </p:nvGraphicFramePr>
        <p:xfrm>
          <a:off x="220314" y="3585000"/>
          <a:ext cx="6357547" cy="11611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357547"/>
              </a:tblGrid>
              <a:tr h="36395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/>
                        <a:t>静岡県が運営する大規模接種会場でも</a:t>
                      </a:r>
                      <a:endParaRPr kumimoji="1" lang="ja-JP" altLang="en-US" sz="2000" dirty="0"/>
                    </a:p>
                    <a:p>
                      <a:pPr algn="ctr"/>
                      <a:r>
                        <a:rPr kumimoji="1" lang="ja-JP" altLang="en-US" sz="2000" dirty="0"/>
                        <a:t>３</a:t>
                      </a:r>
                      <a:r>
                        <a:rPr kumimoji="1" lang="ja-JP" altLang="en-US" sz="2000" dirty="0"/>
                        <a:t>回目</a:t>
                      </a:r>
                      <a:r>
                        <a:rPr kumimoji="1" lang="ja-JP" altLang="en-US" sz="2000" dirty="0"/>
                        <a:t>接種が受けられます！</a:t>
                      </a:r>
                      <a:endParaRPr kumimoji="1" lang="ja-JP" altLang="en-US" sz="1800" dirty="0"/>
                    </a:p>
                  </a:txBody>
                  <a:tcPr marL="91440" marR="91440" marT="45720" marB="45720" vert="horz" anchor="ctr" anchorCtr="1"/>
                </a:tc>
              </a:tr>
              <a:tr h="27591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　　　　　　　　対象：静岡県内にお住まいの18歳以上の方</a:t>
                      </a:r>
                      <a:endParaRPr kumimoji="1" lang="ja-JP" altLang="en-US" sz="1200" dirty="0"/>
                    </a:p>
                    <a:p>
                      <a:pPr algn="ctr"/>
                      <a:r>
                        <a:rPr kumimoji="1" lang="ja-JP" altLang="en-US" sz="1200" dirty="0"/>
                        <a:t>　　　　　　　使用するワクチン：武田／モデルナ社製</a:t>
                      </a:r>
                      <a:endParaRPr kumimoji="1" lang="ja-JP" altLang="en-US" sz="1800" dirty="0"/>
                    </a:p>
                  </a:txBody>
                  <a:tcPr marL="91440" marR="91440" marT="45720" marB="45720" vert="horz" anchor="ctr" anchorCtr="1"/>
                </a:tc>
              </a:tr>
            </a:tbl>
          </a:graphicData>
        </a:graphic>
      </p:graphicFrame>
      <p:sp>
        <p:nvSpPr>
          <p:cNvPr id="1111" name="図形 21"/>
          <p:cNvSpPr/>
          <p:nvPr/>
        </p:nvSpPr>
        <p:spPr>
          <a:xfrm>
            <a:off x="1981368" y="5025000"/>
            <a:ext cx="4885258" cy="1074993"/>
          </a:xfrm>
          <a:prstGeom prst="roundRect">
            <a:avLst>
              <a:gd name="adj" fmla="val 0"/>
            </a:avLst>
          </a:prstGeom>
          <a:noFill/>
          <a:ln w="19050" cap="flat" cmpd="sng" algn="ctr">
            <a:noFill/>
            <a:prstDash val="solid"/>
            <a:miter lim="800000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p>
            <a:pPr algn="l">
              <a:lnSpc>
                <a:spcPts val="2200"/>
              </a:lnSpc>
              <a:spcBef>
                <a:spcPts val="0"/>
              </a:spcBef>
              <a:spcAft>
                <a:spcPts val="0"/>
              </a:spcAft>
              <a:defRPr lang="ja-JP" altLang="en-US"/>
            </a:pPr>
            <a:r>
              <a:rPr lang="ja-JP" altLang="en-US" sz="1800" b="0">
                <a:solidFill>
                  <a:schemeClr val="accent6"/>
                </a:solidFill>
                <a:latin typeface="+mn-ea"/>
                <a:ea typeface="+mn-ea"/>
              </a:rPr>
              <a:t>✔２回目接種から６か月経過していれば、</a:t>
            </a:r>
            <a:endParaRPr lang="ja-JP" altLang="en-US" sz="1800" b="0">
              <a:solidFill>
                <a:schemeClr val="accent6"/>
              </a:solidFill>
              <a:latin typeface="+mn-ea"/>
              <a:ea typeface="+mn-ea"/>
            </a:endParaRPr>
          </a:p>
          <a:p>
            <a:pPr algn="l">
              <a:lnSpc>
                <a:spcPts val="2200"/>
              </a:lnSpc>
              <a:spcBef>
                <a:spcPts val="0"/>
              </a:spcBef>
              <a:spcAft>
                <a:spcPts val="0"/>
              </a:spcAft>
              <a:defRPr lang="ja-JP" altLang="en-US"/>
            </a:pPr>
            <a:r>
              <a:rPr lang="ja-JP" altLang="en-US" sz="1800" b="0">
                <a:solidFill>
                  <a:schemeClr val="accent6"/>
                </a:solidFill>
                <a:latin typeface="+mn-ea"/>
                <a:ea typeface="+mn-ea"/>
              </a:rPr>
              <a:t>　</a:t>
            </a:r>
            <a:r>
              <a:rPr lang="ja-JP" altLang="en-US" sz="1800" b="1">
                <a:solidFill>
                  <a:schemeClr val="accent6"/>
                </a:solidFill>
                <a:latin typeface="+mn-ea"/>
                <a:ea typeface="+mn-ea"/>
              </a:rPr>
              <a:t>接種券が届いていなくても</a:t>
            </a:r>
            <a:r>
              <a:rPr lang="ja-JP" altLang="en-US" sz="1800" b="0">
                <a:solidFill>
                  <a:schemeClr val="accent6"/>
                </a:solidFill>
                <a:latin typeface="+mn-ea"/>
                <a:ea typeface="+mn-ea"/>
              </a:rPr>
              <a:t>接種できる！</a:t>
            </a:r>
            <a:endParaRPr lang="ja-JP" altLang="en-US" sz="1800" b="0">
              <a:solidFill>
                <a:schemeClr val="accent6"/>
              </a:solidFill>
              <a:latin typeface="+mn-ea"/>
              <a:ea typeface="+mn-ea"/>
            </a:endParaRPr>
          </a:p>
          <a:p>
            <a:pPr algn="l">
              <a:lnSpc>
                <a:spcPts val="2200"/>
              </a:lnSpc>
              <a:spcBef>
                <a:spcPts val="0"/>
              </a:spcBef>
              <a:spcAft>
                <a:spcPts val="0"/>
              </a:spcAft>
              <a:defRPr lang="ja-JP" altLang="en-US"/>
            </a:pPr>
            <a:r>
              <a:rPr lang="ja-JP" altLang="en-US" sz="1800" b="0">
                <a:solidFill>
                  <a:schemeClr val="accent6"/>
                </a:solidFill>
                <a:latin typeface="+mn-ea"/>
                <a:ea typeface="+mn-ea"/>
              </a:rPr>
              <a:t>✔</a:t>
            </a:r>
            <a:r>
              <a:rPr lang="ja-JP" altLang="en-US" sz="1800" b="1">
                <a:solidFill>
                  <a:schemeClr val="accent6"/>
                </a:solidFill>
                <a:latin typeface="+mn-ea"/>
                <a:ea typeface="+mn-ea"/>
              </a:rPr>
              <a:t>予約しなくても</a:t>
            </a:r>
            <a:r>
              <a:rPr lang="ja-JP" altLang="en-US" sz="1800" b="0">
                <a:solidFill>
                  <a:schemeClr val="accent6"/>
                </a:solidFill>
                <a:latin typeface="+mn-ea"/>
                <a:ea typeface="+mn-ea"/>
              </a:rPr>
              <a:t>空いていれば接種できる！</a:t>
            </a:r>
            <a:endParaRPr lang="ja-JP" altLang="en-US" sz="1800" b="0">
              <a:solidFill>
                <a:schemeClr val="accent6"/>
              </a:solidFill>
              <a:latin typeface="+mn-ea"/>
              <a:ea typeface="+mn-ea"/>
            </a:endParaRPr>
          </a:p>
          <a:p>
            <a:pPr algn="l">
              <a:lnSpc>
                <a:spcPts val="2200"/>
              </a:lnSpc>
              <a:spcBef>
                <a:spcPts val="0"/>
              </a:spcBef>
              <a:spcAft>
                <a:spcPts val="0"/>
              </a:spcAft>
              <a:defRPr lang="ja-JP" altLang="en-US"/>
            </a:pPr>
            <a:r>
              <a:rPr lang="ja-JP" altLang="en-US" sz="1800" b="0">
                <a:solidFill>
                  <a:schemeClr val="accent6"/>
                </a:solidFill>
                <a:latin typeface="+mn-ea"/>
                <a:ea typeface="+mn-ea"/>
              </a:rPr>
              <a:t>✔</a:t>
            </a:r>
            <a:r>
              <a:rPr lang="ja-JP" altLang="en-US" sz="1800" b="1">
                <a:solidFill>
                  <a:schemeClr val="accent6"/>
                </a:solidFill>
                <a:latin typeface="+mn-ea"/>
                <a:ea typeface="+mn-ea"/>
              </a:rPr>
              <a:t>土曜日や18時以降</a:t>
            </a:r>
            <a:r>
              <a:rPr lang="ja-JP" altLang="en-US" sz="1800" b="0">
                <a:solidFill>
                  <a:schemeClr val="accent6"/>
                </a:solidFill>
                <a:latin typeface="+mn-ea"/>
                <a:ea typeface="+mn-ea"/>
              </a:rPr>
              <a:t>もやっている！</a:t>
            </a:r>
            <a:endParaRPr lang="ja-JP" altLang="en-US" sz="1800" b="0">
              <a:solidFill>
                <a:schemeClr val="accent6"/>
              </a:solidFill>
              <a:latin typeface="+mn-ea"/>
              <a:ea typeface="+mn-ea"/>
            </a:endParaRPr>
          </a:p>
        </p:txBody>
      </p:sp>
      <p:graphicFrame>
        <p:nvGraphicFramePr>
          <p:cNvPr id="1112" name="四角形 23"/>
          <p:cNvGraphicFramePr>
            <a:graphicFrameLocks noGrp="1"/>
          </p:cNvGraphicFramePr>
          <p:nvPr/>
        </p:nvGraphicFramePr>
        <p:xfrm>
          <a:off x="288489" y="6291960"/>
          <a:ext cx="6380502" cy="224820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127499"/>
                <a:gridCol w="2182905"/>
                <a:gridCol w="2070102"/>
              </a:tblGrid>
              <a:tr h="478924"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2200" dirty="0"/>
                        <a:t>             </a:t>
                      </a:r>
                      <a:r>
                        <a:rPr kumimoji="1" lang="ja-JP" altLang="en-US" sz="2000" dirty="0"/>
                        <a:t>静岡県の大規模接種会場</a:t>
                      </a:r>
                      <a:r>
                        <a:rPr kumimoji="1" lang="ja-JP" altLang="en-US" sz="1200" dirty="0"/>
                        <a:t>（６月までの予定）</a:t>
                      </a:r>
                      <a:endParaRPr kumimoji="1" lang="ja-JP" altLang="en-US" sz="1400" dirty="0"/>
                    </a:p>
                  </a:txBody>
                  <a:tcPr marL="91440" marR="91440" marT="45720" marB="45720" vert="horz" anchor="ctr" anchorCtr="1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400" dirty="0"/>
                    </a:p>
                  </a:txBody>
                  <a:tcPr marL="91440" marR="91440" marT="45720" marB="45720" vert="horz" anchor="ctr" anchorCtr="1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400" dirty="0"/>
                    </a:p>
                  </a:txBody>
                  <a:tcPr marL="91440" marR="91440" marT="45720" marB="45720" vert="horz" anchor="ctr" anchorCtr="1"/>
                </a:tc>
              </a:tr>
              <a:tr h="1638115"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1" lang="ja-JP" altLang="en-US" sz="1100" u="none" dirty="0">
                        <a:latin typeface="+mn-ea"/>
                      </a:endParaRPr>
                    </a:p>
                    <a:p>
                      <a:pPr algn="l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1" lang="ja-JP" altLang="en-US" sz="1100" u="none" dirty="0">
                        <a:latin typeface="+mn-ea"/>
                      </a:endParaRPr>
                    </a:p>
                    <a:p>
                      <a:pPr algn="l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1" lang="ja-JP" altLang="en-US" sz="1100" u="none" dirty="0">
                        <a:latin typeface="+mn-ea"/>
                      </a:endParaRPr>
                    </a:p>
                    <a:p>
                      <a:pPr algn="l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ja-JP" altLang="en-US" sz="1100" u="none" dirty="0">
                          <a:latin typeface="+mn-ea"/>
                        </a:rPr>
                        <a:t>沼津市大手1-1-4</a:t>
                      </a:r>
                      <a:endParaRPr kumimoji="1" lang="ja-JP" altLang="en-US" sz="1100" u="none" dirty="0">
                        <a:latin typeface="+mn-ea"/>
                      </a:endParaRPr>
                    </a:p>
                    <a:p>
                      <a:pPr algn="l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ja-JP" altLang="en-US" sz="1100" u="none" dirty="0">
                          <a:latin typeface="+mn-ea"/>
                        </a:rPr>
                        <a:t>・</a:t>
                      </a:r>
                      <a:r>
                        <a:rPr kumimoji="1" lang="ja-JP" altLang="en-US" sz="1100" u="none" dirty="0">
                          <a:latin typeface="+mn-ea"/>
                        </a:rPr>
                        <a:t>6/13までの</a:t>
                      </a:r>
                      <a:endParaRPr kumimoji="1" lang="ja-JP" altLang="en-US" sz="1100" u="none" dirty="0">
                        <a:latin typeface="+mn-ea"/>
                      </a:endParaRPr>
                    </a:p>
                    <a:p>
                      <a:pPr algn="l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ja-JP" altLang="en-US" sz="1100" u="none" dirty="0">
                          <a:latin typeface="+mn-ea"/>
                        </a:rPr>
                        <a:t>　</a:t>
                      </a:r>
                      <a:r>
                        <a:rPr kumimoji="1" lang="ja-JP" altLang="en-US" sz="1100" u="none" dirty="0">
                          <a:latin typeface="+mn-ea"/>
                        </a:rPr>
                        <a:t>毎週</a:t>
                      </a:r>
                      <a:r>
                        <a:rPr kumimoji="1" lang="ja-JP" altLang="en-US" sz="1100" u="none" dirty="0">
                          <a:latin typeface="+mn-ea"/>
                        </a:rPr>
                        <a:t>月･金･土曜日に開設</a:t>
                      </a:r>
                      <a:endParaRPr kumimoji="1" lang="ja-JP" altLang="en-US" sz="1100" u="none" dirty="0">
                        <a:latin typeface="+mn-ea"/>
                      </a:endParaRPr>
                    </a:p>
                    <a:p>
                      <a:pPr algn="l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ja-JP" altLang="en-US" sz="1100" u="none" dirty="0">
                          <a:latin typeface="+mn-ea"/>
                        </a:rPr>
                        <a:t>・受付時間</a:t>
                      </a:r>
                      <a:endParaRPr kumimoji="1" lang="ja-JP" altLang="en-US" sz="1100" u="none" dirty="0">
                        <a:latin typeface="+mn-ea"/>
                      </a:endParaRPr>
                    </a:p>
                    <a:p>
                      <a:pPr marL="0" lvl="0" algn="l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ja-JP" altLang="en-US" sz="1100" u="none" dirty="0">
                          <a:latin typeface="+mn-ea"/>
                        </a:rPr>
                        <a:t>　10</a:t>
                      </a:r>
                      <a:r>
                        <a:rPr kumimoji="1" lang="ja-JP" altLang="en-US" sz="1100" u="none" dirty="0">
                          <a:latin typeface="+mn-ea"/>
                        </a:rPr>
                        <a:t>:00~11:20、</a:t>
                      </a:r>
                      <a:r>
                        <a:rPr kumimoji="1" lang="ja-JP" altLang="en-US" sz="1100" u="none" dirty="0">
                          <a:latin typeface="+mn-ea"/>
                        </a:rPr>
                        <a:t>13:00~16:20</a:t>
                      </a:r>
                      <a:endParaRPr kumimoji="1" lang="ja-JP" altLang="en-US" sz="1100" u="sng" dirty="0">
                        <a:latin typeface="+mn-ea"/>
                      </a:endParaRPr>
                    </a:p>
                    <a:p>
                      <a:pPr marL="0" lvl="0" algn="l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ja-JP" altLang="en-US" sz="1100" u="none" dirty="0">
                          <a:latin typeface="+mn-ea"/>
                        </a:rPr>
                        <a:t>　1</a:t>
                      </a:r>
                      <a:r>
                        <a:rPr kumimoji="1" lang="ja-JP" altLang="en-US" sz="1100" u="none" dirty="0">
                          <a:latin typeface="+mn-ea"/>
                        </a:rPr>
                        <a:t>8</a:t>
                      </a:r>
                      <a:r>
                        <a:rPr kumimoji="1" lang="ja-JP" altLang="en-US" sz="1100" u="none" dirty="0">
                          <a:latin typeface="+mn-ea"/>
                        </a:rPr>
                        <a:t>:00~19:50</a:t>
                      </a:r>
                      <a:endParaRPr kumimoji="1" lang="ja-JP" altLang="en-US" sz="1100" u="none" dirty="0">
                        <a:latin typeface="+mn-ea"/>
                      </a:endParaRPr>
                    </a:p>
                    <a:p>
                      <a:pPr marL="0" lvl="0" algn="l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ja-JP" altLang="en-US" sz="1100" u="none" dirty="0">
                          <a:latin typeface="+mn-ea"/>
                        </a:rPr>
                        <a:t>・</a:t>
                      </a:r>
                      <a:r>
                        <a:rPr kumimoji="1" lang="ja-JP" altLang="en-US" sz="1100" u="none" dirty="0">
                          <a:latin typeface="+mn-ea"/>
                        </a:rPr>
                        <a:t>無料駐車場あり</a:t>
                      </a:r>
                      <a:endParaRPr kumimoji="1" lang="ja-JP" altLang="en-US" sz="1100" u="none" dirty="0">
                        <a:latin typeface="+mn-ea"/>
                      </a:endParaRPr>
                    </a:p>
                  </a:txBody>
                  <a:tcPr marL="91440" marR="91440" marT="45720" marB="45720" vert="horz" anchor="t" anchorCtr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1" lang="ja-JP" altLang="en-US" sz="1100" u="none" dirty="0">
                        <a:latin typeface="+mn-ea"/>
                      </a:endParaRPr>
                    </a:p>
                    <a:p>
                      <a:pPr algn="l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1" lang="ja-JP" altLang="en-US" sz="1100" u="none" dirty="0">
                        <a:latin typeface="+mn-ea"/>
                      </a:endParaRPr>
                    </a:p>
                    <a:p>
                      <a:pPr algn="l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1" lang="ja-JP" altLang="en-US" sz="1100" u="none" dirty="0">
                        <a:latin typeface="+mn-ea"/>
                      </a:endParaRPr>
                    </a:p>
                    <a:p>
                      <a:pPr algn="l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ja-JP" altLang="en-US" sz="1100" u="none" dirty="0">
                          <a:latin typeface="+mn-ea"/>
                        </a:rPr>
                        <a:t>静岡市葵区鷹匠3-6-1</a:t>
                      </a:r>
                      <a:endParaRPr kumimoji="1" lang="ja-JP" altLang="en-US" sz="1100" u="none" dirty="0">
                        <a:latin typeface="+mn-ea"/>
                      </a:endParaRPr>
                    </a:p>
                    <a:p>
                      <a:pPr algn="l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ja-JP" altLang="en-US" sz="1100" u="none" dirty="0">
                          <a:latin typeface="+mn-ea"/>
                        </a:rPr>
                        <a:t>・6/30までの</a:t>
                      </a:r>
                      <a:endParaRPr kumimoji="1" lang="ja-JP" altLang="en-US" sz="1100" u="none" dirty="0">
                        <a:latin typeface="+mn-ea"/>
                      </a:endParaRPr>
                    </a:p>
                    <a:p>
                      <a:pPr algn="l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ja-JP" altLang="en-US" sz="1100" u="none" dirty="0">
                          <a:latin typeface="+mn-ea"/>
                        </a:rPr>
                        <a:t>　毎週</a:t>
                      </a:r>
                      <a:r>
                        <a:rPr kumimoji="1" lang="ja-JP" altLang="en-US" sz="1100" u="none" dirty="0">
                          <a:latin typeface="+mn-ea"/>
                        </a:rPr>
                        <a:t>月･金･土曜日に開設</a:t>
                      </a:r>
                      <a:endParaRPr kumimoji="1" lang="ja-JP" altLang="en-US" sz="1100" u="none" dirty="0">
                        <a:latin typeface="+mn-ea"/>
                      </a:endParaRPr>
                    </a:p>
                    <a:p>
                      <a:pPr algn="l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ja-JP" altLang="en-US" sz="1100" u="none" dirty="0">
                          <a:latin typeface="+mn-ea"/>
                        </a:rPr>
                        <a:t>・受付時間</a:t>
                      </a:r>
                      <a:endParaRPr kumimoji="1" lang="ja-JP" altLang="en-US" sz="1100" u="none" dirty="0">
                        <a:latin typeface="+mn-ea"/>
                      </a:endParaRPr>
                    </a:p>
                    <a:p>
                      <a:pPr algn="l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ja-JP" altLang="en-US" sz="1100" u="none" dirty="0">
                          <a:latin typeface="+mn-ea"/>
                        </a:rPr>
                        <a:t>　  </a:t>
                      </a:r>
                      <a:r>
                        <a:rPr kumimoji="1" lang="ja-JP" altLang="en-US" sz="1100" u="none" dirty="0">
                          <a:latin typeface="+mn-ea"/>
                        </a:rPr>
                        <a:t>9:30~11:20、</a:t>
                      </a:r>
                      <a:r>
                        <a:rPr kumimoji="1" lang="ja-JP" altLang="en-US" sz="1100" u="none" dirty="0">
                          <a:latin typeface="+mn-ea"/>
                        </a:rPr>
                        <a:t>13:00~16:20</a:t>
                      </a:r>
                      <a:endParaRPr kumimoji="1" lang="ja-JP" altLang="en-US" sz="1100" u="sng" dirty="0">
                        <a:latin typeface="+mn-ea"/>
                      </a:endParaRPr>
                    </a:p>
                    <a:p>
                      <a:pPr algn="l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ja-JP" altLang="en-US" sz="1100" u="none" dirty="0">
                          <a:latin typeface="+mn-ea"/>
                        </a:rPr>
                        <a:t>　1</a:t>
                      </a:r>
                      <a:r>
                        <a:rPr kumimoji="1" lang="ja-JP" altLang="en-US" sz="1100" u="none" dirty="0">
                          <a:latin typeface="+mn-ea"/>
                        </a:rPr>
                        <a:t>8</a:t>
                      </a:r>
                      <a:r>
                        <a:rPr kumimoji="1" lang="ja-JP" altLang="en-US" sz="1100" u="none" dirty="0">
                          <a:latin typeface="+mn-ea"/>
                        </a:rPr>
                        <a:t>:00~19:50</a:t>
                      </a:r>
                      <a:endParaRPr kumimoji="1" lang="ja-JP" altLang="en-US" sz="1100" u="none" dirty="0">
                        <a:latin typeface="+mn-ea"/>
                      </a:endParaRPr>
                    </a:p>
                    <a:p>
                      <a:pPr algn="l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ja-JP" altLang="en-US" sz="1100" u="none" dirty="0">
                          <a:latin typeface="+mn-ea"/>
                        </a:rPr>
                        <a:t>・駐車場なし</a:t>
                      </a:r>
                      <a:endParaRPr kumimoji="1" lang="ja-JP" altLang="en-US" sz="1100" u="none" dirty="0">
                        <a:latin typeface="+mn-ea"/>
                      </a:endParaRPr>
                    </a:p>
                  </a:txBody>
                  <a:tcPr marL="91440" marR="91440" marT="45720" marB="45720" vert="horz" anchor="t" anchorCtr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1" lang="ja-JP" altLang="en-US" sz="1100" u="sng" dirty="0"/>
                    </a:p>
                    <a:p>
                      <a:pPr algn="l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1" lang="ja-JP" altLang="en-US" sz="1100" u="sng" dirty="0"/>
                    </a:p>
                    <a:p>
                      <a:pPr algn="l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1" lang="ja-JP" altLang="en-US" sz="1100" u="none" dirty="0">
                        <a:latin typeface="+mn-ea"/>
                      </a:endParaRPr>
                    </a:p>
                    <a:p>
                      <a:pPr algn="l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ja-JP" altLang="en-US" sz="1100" u="none" dirty="0">
                          <a:latin typeface="+mn-ea"/>
                        </a:rPr>
                        <a:t>掛川市</a:t>
                      </a:r>
                      <a:r>
                        <a:rPr kumimoji="1" lang="ja-JP" altLang="en-US" sz="1100" u="none" dirty="0">
                          <a:latin typeface="+mn-ea"/>
                        </a:rPr>
                        <a:t>大池</a:t>
                      </a:r>
                      <a:r>
                        <a:rPr kumimoji="1" lang="ja-JP" altLang="en-US" sz="1100" u="none" dirty="0">
                          <a:latin typeface="+mn-ea"/>
                        </a:rPr>
                        <a:t>2192</a:t>
                      </a:r>
                      <a:endParaRPr kumimoji="1" lang="ja-JP" altLang="en-US" sz="1100" u="none" dirty="0">
                        <a:latin typeface="+mn-ea"/>
                      </a:endParaRPr>
                    </a:p>
                    <a:p>
                      <a:pPr algn="l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ja-JP" altLang="en-US" sz="1100" u="none" dirty="0">
                          <a:latin typeface="+mn-ea"/>
                        </a:rPr>
                        <a:t>・6/13までの</a:t>
                      </a:r>
                      <a:endParaRPr kumimoji="1" lang="ja-JP" altLang="en-US" sz="1100" u="none" dirty="0">
                        <a:latin typeface="+mn-ea"/>
                      </a:endParaRPr>
                    </a:p>
                    <a:p>
                      <a:pPr algn="l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ja-JP" altLang="en-US" sz="1100" u="none" dirty="0">
                          <a:latin typeface="+mn-ea"/>
                        </a:rPr>
                        <a:t>　毎週</a:t>
                      </a:r>
                      <a:r>
                        <a:rPr kumimoji="1" lang="ja-JP" altLang="en-US" sz="1100" u="none" dirty="0">
                          <a:latin typeface="+mn-ea"/>
                        </a:rPr>
                        <a:t>月･金･土曜日に開設</a:t>
                      </a:r>
                      <a:endParaRPr kumimoji="1" lang="ja-JP" altLang="en-US" sz="1100" u="none" dirty="0">
                        <a:latin typeface="+mn-ea"/>
                      </a:endParaRPr>
                    </a:p>
                    <a:p>
                      <a:pPr algn="l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ja-JP" altLang="en-US" sz="1100" u="none" dirty="0">
                          <a:latin typeface="+mn-ea"/>
                        </a:rPr>
                        <a:t>・受付時間</a:t>
                      </a:r>
                      <a:endParaRPr kumimoji="1" lang="ja-JP" altLang="en-US" sz="1100" u="none" dirty="0">
                        <a:latin typeface="+mn-ea"/>
                      </a:endParaRPr>
                    </a:p>
                    <a:p>
                      <a:pPr marL="0" lvl="0" algn="l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ja-JP" altLang="en-US" sz="1100" u="none" dirty="0">
                          <a:latin typeface="+mn-ea"/>
                        </a:rPr>
                        <a:t>　10</a:t>
                      </a:r>
                      <a:r>
                        <a:rPr kumimoji="1" lang="ja-JP" altLang="en-US" sz="1100" u="none" dirty="0">
                          <a:latin typeface="+mn-ea"/>
                        </a:rPr>
                        <a:t>:00~11:20、13</a:t>
                      </a:r>
                      <a:r>
                        <a:rPr kumimoji="1" lang="ja-JP" altLang="en-US" sz="1100" u="none" dirty="0">
                          <a:latin typeface="+mn-ea"/>
                        </a:rPr>
                        <a:t>:00~16:20</a:t>
                      </a:r>
                      <a:endParaRPr kumimoji="1" lang="ja-JP" altLang="en-US" sz="1100" u="sng" dirty="0">
                        <a:latin typeface="+mn-ea"/>
                      </a:endParaRPr>
                    </a:p>
                    <a:p>
                      <a:pPr marL="0" lvl="0" algn="l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ja-JP" altLang="en-US" sz="1100" u="none" dirty="0">
                          <a:latin typeface="+mn-ea"/>
                        </a:rPr>
                        <a:t>　1</a:t>
                      </a:r>
                      <a:r>
                        <a:rPr kumimoji="1" lang="ja-JP" altLang="en-US" sz="1100" u="none" dirty="0">
                          <a:latin typeface="+mn-ea"/>
                        </a:rPr>
                        <a:t>8</a:t>
                      </a:r>
                      <a:r>
                        <a:rPr kumimoji="1" lang="ja-JP" altLang="en-US" sz="1100" u="none" dirty="0">
                          <a:latin typeface="+mn-ea"/>
                        </a:rPr>
                        <a:t>:00~19:50</a:t>
                      </a:r>
                      <a:endParaRPr kumimoji="1" lang="ja-JP" altLang="en-US" sz="1100" u="none" dirty="0">
                        <a:latin typeface="+mn-ea"/>
                      </a:endParaRPr>
                    </a:p>
                    <a:p>
                      <a:pPr algn="l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ja-JP" altLang="en-US" sz="1100" u="none" dirty="0">
                          <a:latin typeface="+mn-ea"/>
                        </a:rPr>
                        <a:t>・無料駐車場あり</a:t>
                      </a:r>
                      <a:endParaRPr kumimoji="1" lang="ja-JP" altLang="en-US" sz="1100" u="none" dirty="0">
                        <a:latin typeface="+mn-ea"/>
                      </a:endParaRPr>
                    </a:p>
                    <a:p>
                      <a:pPr algn="l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1" lang="ja-JP" altLang="en-US" sz="1100" u="sng" dirty="0"/>
                    </a:p>
                  </a:txBody>
                  <a:tcPr marL="91440" marR="91440" marT="45720" marB="45720" vert="horz" anchor="t" anchorCtr="0"/>
                </a:tc>
              </a:tr>
            </a:tbl>
          </a:graphicData>
        </a:graphic>
      </p:graphicFrame>
      <p:sp>
        <p:nvSpPr>
          <p:cNvPr id="1113" name="図形 24"/>
          <p:cNvSpPr/>
          <p:nvPr/>
        </p:nvSpPr>
        <p:spPr>
          <a:xfrm>
            <a:off x="2579478" y="6873118"/>
            <a:ext cx="1801857" cy="25550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lIns="0" tIns="0" rIns="0" bIns="0" anchor="ctr" anchorCtr="1">
            <a:spAutoFit/>
          </a:bodyPr>
          <a:p>
            <a:pPr algn="ctr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defRPr lang="ja-JP" altLang="en-US"/>
            </a:pPr>
            <a:r>
              <a:rPr lang="ja-JP" altLang="en-US" sz="1400" b="1">
                <a:latin typeface="+mn-ea"/>
                <a:ea typeface="+mn-ea"/>
              </a:rPr>
              <a:t>もくせい会館会場</a:t>
            </a:r>
            <a:endParaRPr lang="ja-JP" altLang="en-US" sz="1400" b="1">
              <a:latin typeface="+mn-ea"/>
              <a:ea typeface="+mn-ea"/>
            </a:endParaRPr>
          </a:p>
        </p:txBody>
      </p:sp>
      <p:sp>
        <p:nvSpPr>
          <p:cNvPr id="1114" name="図形 27"/>
          <p:cNvSpPr/>
          <p:nvPr/>
        </p:nvSpPr>
        <p:spPr>
          <a:xfrm>
            <a:off x="480201" y="6847840"/>
            <a:ext cx="1801857" cy="280782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0" tIns="0" rIns="0" bIns="0" anchor="ctr" anchorCtr="1">
            <a:spAutoFit/>
          </a:bodyPr>
          <a:p>
            <a:pPr algn="ctr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defRPr lang="ja-JP" altLang="en-US"/>
            </a:pPr>
            <a:r>
              <a:rPr lang="ja-JP" altLang="en-US" sz="1200" b="1">
                <a:latin typeface="+mn-ea"/>
                <a:ea typeface="+mn-ea"/>
              </a:rPr>
              <a:t>プラサヴェルデ会場</a:t>
            </a:r>
            <a:endParaRPr lang="ja-JP" altLang="en-US" sz="1200" b="1">
              <a:latin typeface="+mn-ea"/>
              <a:ea typeface="+mn-ea"/>
            </a:endParaRPr>
          </a:p>
        </p:txBody>
      </p:sp>
      <p:sp>
        <p:nvSpPr>
          <p:cNvPr id="1115" name="図形 28"/>
          <p:cNvSpPr/>
          <p:nvPr/>
        </p:nvSpPr>
        <p:spPr>
          <a:xfrm>
            <a:off x="4795143" y="6847840"/>
            <a:ext cx="1801857" cy="280782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lIns="0" tIns="0" rIns="0" bIns="0" anchor="ctr" anchorCtr="1">
            <a:spAutoFit/>
          </a:bodyPr>
          <a:p>
            <a:pPr algn="ctr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defRPr lang="ja-JP" altLang="en-US"/>
            </a:pPr>
            <a:r>
              <a:rPr lang="ja-JP" altLang="en-US" sz="1200" b="1">
                <a:latin typeface="+mn-ea"/>
                <a:ea typeface="+mn-ea"/>
              </a:rPr>
              <a:t>掛川Ｂ＆Ｇ体育館会場</a:t>
            </a:r>
            <a:endParaRPr lang="ja-JP" altLang="en-US" sz="1200" b="1">
              <a:latin typeface="+mn-ea"/>
              <a:ea typeface="+mn-ea"/>
            </a:endParaRPr>
          </a:p>
        </p:txBody>
      </p:sp>
      <p:graphicFrame>
        <p:nvGraphicFramePr>
          <p:cNvPr id="1116" name="四角形 29"/>
          <p:cNvGraphicFramePr>
            <a:graphicFrameLocks noGrp="1"/>
          </p:cNvGraphicFramePr>
          <p:nvPr/>
        </p:nvGraphicFramePr>
        <p:xfrm>
          <a:off x="291816" y="8471475"/>
          <a:ext cx="6377181" cy="13440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270284"/>
                <a:gridCol w="1918308"/>
                <a:gridCol w="3188592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各会場の詳細や当日の持ち物</a:t>
                      </a:r>
                      <a:endParaRPr kumimoji="1" lang="ja-JP" altLang="en-US" sz="1400" dirty="0"/>
                    </a:p>
                    <a:p>
                      <a:pPr algn="ctr"/>
                      <a:r>
                        <a:rPr kumimoji="1" lang="ja-JP" altLang="en-US" sz="1400" dirty="0"/>
                        <a:t>事前WEB</a:t>
                      </a:r>
                      <a:r>
                        <a:rPr kumimoji="1" lang="ja-JP" altLang="en-US" sz="1400" dirty="0"/>
                        <a:t>予約はこちら</a:t>
                      </a:r>
                      <a:endParaRPr kumimoji="1" lang="ja-JP" altLang="en-US" sz="1600" dirty="0"/>
                    </a:p>
                  </a:txBody>
                  <a:tcPr marL="91440" marR="91440" marT="45720" marB="45720" vert="horz" anchor="ctr" anchorCtr="1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このチラシについての問合せ先</a:t>
                      </a:r>
                      <a:endParaRPr kumimoji="1" lang="ja-JP" altLang="en-US" sz="1600" dirty="0"/>
                    </a:p>
                  </a:txBody>
                  <a:tcPr marL="91440" marR="91440" marT="45720" marB="45720" vert="horz" anchor="ctr" anchorCtr="1"/>
                </a:tc>
              </a:tr>
              <a:tr h="370840"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  <a:p>
                      <a:endParaRPr kumimoji="1" lang="ja-JP" altLang="en-US" sz="1200" dirty="0"/>
                    </a:p>
                    <a:p>
                      <a:endParaRPr kumimoji="1" lang="ja-JP" altLang="en-US" sz="1200" dirty="0"/>
                    </a:p>
                    <a:p>
                      <a:endParaRPr kumimoji="1" lang="ja-JP" altLang="en-US" sz="1200" dirty="0"/>
                    </a:p>
                  </a:txBody>
                  <a:tcPr marL="91440" marR="91440" marT="45720" marB="45720" vert="horz" anchor="ctr" anchorCtr="0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スマホやパソコンで</a:t>
                      </a:r>
                      <a:endParaRPr kumimoji="1" lang="ja-JP" altLang="en-US" sz="1200" dirty="0"/>
                    </a:p>
                    <a:p>
                      <a:r>
                        <a:rPr kumimoji="1" lang="ja-JP" altLang="en-US" sz="1200" dirty="0"/>
                        <a:t>「静岡県　大規模接種」</a:t>
                      </a:r>
                      <a:endParaRPr kumimoji="1" lang="ja-JP" altLang="en-US" sz="1200" dirty="0"/>
                    </a:p>
                    <a:p>
                      <a:r>
                        <a:rPr kumimoji="1" lang="ja-JP" altLang="en-US" sz="1200" dirty="0"/>
                        <a:t>で検索！</a:t>
                      </a:r>
                      <a:endParaRPr kumimoji="1" lang="ja-JP" altLang="en-US" sz="1200" dirty="0"/>
                    </a:p>
                  </a:txBody>
                  <a:tcPr marL="91440" marR="91440" marT="45720" marB="45720" vert="horz" anchor="ctr" anchorCtr="0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/>
                        <a:t>静岡県健康福祉部感染症対策局</a:t>
                      </a:r>
                      <a:endParaRPr kumimoji="1" lang="ja-JP" altLang="en-US" sz="1200" dirty="0"/>
                    </a:p>
                    <a:p>
                      <a:pPr algn="l"/>
                      <a:r>
                        <a:rPr kumimoji="1" lang="ja-JP" altLang="en-US" sz="1200" dirty="0"/>
                        <a:t>　新型コロナ対策推進課機動第３班</a:t>
                      </a:r>
                      <a:endParaRPr kumimoji="1" lang="ja-JP" altLang="en-US" sz="1200" dirty="0"/>
                    </a:p>
                    <a:p>
                      <a:pPr algn="l"/>
                      <a:r>
                        <a:rPr kumimoji="1" lang="ja-JP" altLang="en-US" sz="1200" dirty="0"/>
                        <a:t>054-221-2218</a:t>
                      </a:r>
                      <a:r>
                        <a:rPr kumimoji="1" lang="ja-JP" altLang="en-US" sz="1200" dirty="0"/>
                        <a:t>（平日8:30～17:15）</a:t>
                      </a:r>
                      <a:endParaRPr kumimoji="1" lang="ja-JP" altLang="en-US" sz="1200" dirty="0"/>
                    </a:p>
                  </a:txBody>
                  <a:tcPr marL="91440" marR="91440" marT="45720" marB="45720" vert="horz" anchor="ctr" anchorCtr="0"/>
                </a:tc>
              </a:tr>
            </a:tbl>
          </a:graphicData>
        </a:graphic>
      </p:graphicFrame>
      <p:pic>
        <p:nvPicPr>
          <p:cNvPr id="1117" name="オブジェクト 3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2249" y="9084944"/>
            <a:ext cx="747613" cy="764056"/>
          </a:xfrm>
          <a:prstGeom prst="rect">
            <a:avLst/>
          </a:prstGeom>
          <a:noFill/>
          <a:ln>
            <a:miter/>
          </a:ln>
        </p:spPr>
      </p:pic>
      <p:graphicFrame>
        <p:nvGraphicFramePr>
          <p:cNvPr id="1118" name="オブジェクト 38"/>
          <p:cNvGraphicFramePr/>
          <p:nvPr/>
        </p:nvGraphicFramePr>
        <p:xfrm>
          <a:off x="5733508" y="1978536"/>
          <a:ext cx="717248" cy="12501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ビットマップ イメージ" r:id="rId2" progId="Paint.Picture">
                  <p:embed/>
                </p:oleObj>
              </mc:Choice>
              <mc:Fallback>
                <p:oleObj spid="" name="ビットマップ イメージ" r:id="rId2" progId="Paint.Picture">
                  <p:embed/>
                  <p:pic>
                    <p:nvPicPr>
                      <p:cNvPr id="0" name="オブジェクト 38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733508" y="1978536"/>
                        <a:ext cx="717248" cy="1250154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19" name="テキスト 40"/>
          <p:cNvSpPr txBox="1"/>
          <p:nvPr/>
        </p:nvSpPr>
        <p:spPr>
          <a:xfrm>
            <a:off x="5568967" y="3228690"/>
            <a:ext cx="881789" cy="322272"/>
          </a:xfrm>
          <a:prstGeom prst="rect">
            <a:avLst/>
          </a:prstGeom>
        </p:spPr>
        <p:txBody>
          <a:bodyPr wrap="none">
            <a:spAutoFit/>
          </a:bodyPr>
          <a:p>
            <a:pPr algn="r">
              <a:defRPr lang="ja-JP" altLang="en-US"/>
            </a:pPr>
            <a:r>
              <a:rPr lang="ja-JP" altLang="en-US" sz="500"/>
              <a:t>生きがいと健康づくり</a:t>
            </a:r>
            <a:endParaRPr lang="ja-JP" altLang="en-US" sz="500"/>
          </a:p>
          <a:p>
            <a:pPr algn="r">
              <a:defRPr lang="ja-JP" altLang="en-US"/>
            </a:pPr>
            <a:r>
              <a:rPr lang="ja-JP" altLang="en-US" sz="500"/>
              <a:t>イメージキャラクター</a:t>
            </a:r>
            <a:endParaRPr lang="ja-JP" altLang="en-US" sz="500"/>
          </a:p>
          <a:p>
            <a:pPr algn="r">
              <a:defRPr lang="ja-JP" altLang="en-US"/>
            </a:pPr>
            <a:r>
              <a:rPr lang="ja-JP" altLang="en-US" sz="500"/>
              <a:t>「ちゃっぴー」©静岡県</a:t>
            </a:r>
            <a:endParaRPr lang="ja-JP" altLang="en-US" sz="500"/>
          </a:p>
        </p:txBody>
      </p:sp>
      <p:sp>
        <p:nvSpPr>
          <p:cNvPr id="1120" name="図形 21"/>
          <p:cNvSpPr/>
          <p:nvPr/>
        </p:nvSpPr>
        <p:spPr>
          <a:xfrm>
            <a:off x="189000" y="2674554"/>
            <a:ext cx="1801857" cy="720558"/>
          </a:xfrm>
          <a:prstGeom prst="roundRect">
            <a:avLst/>
          </a:prstGeom>
          <a:solidFill>
            <a:schemeClr val="accent2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0" rIns="0" anchor="ctr"/>
          <a:p>
            <a:pPr algn="ctr">
              <a:defRPr lang="ja-JP" altLang="en-US"/>
            </a:pPr>
            <a:r>
              <a:rPr lang="ja-JP" altLang="en-US" sz="2000" b="1">
                <a:latin typeface="+mn-ea"/>
                <a:ea typeface="+mn-ea"/>
              </a:rPr>
              <a:t>接種を</a:t>
            </a:r>
            <a:endParaRPr lang="ja-JP" altLang="en-US" sz="2000" b="1">
              <a:latin typeface="+mn-ea"/>
              <a:ea typeface="+mn-ea"/>
            </a:endParaRPr>
          </a:p>
          <a:p>
            <a:pPr algn="ctr">
              <a:defRPr lang="ja-JP" altLang="en-US"/>
            </a:pPr>
            <a:r>
              <a:rPr lang="ja-JP" altLang="en-US" sz="2000" b="1">
                <a:latin typeface="+mn-ea"/>
                <a:ea typeface="+mn-ea"/>
              </a:rPr>
              <a:t>受けるには？</a:t>
            </a:r>
            <a:endParaRPr lang="ja-JP" altLang="en-US" sz="2000" b="1">
              <a:latin typeface="+mn-ea"/>
              <a:ea typeface="+mn-ea"/>
            </a:endParaRPr>
          </a:p>
        </p:txBody>
      </p:sp>
      <p:sp>
        <p:nvSpPr>
          <p:cNvPr id="1121" name="図形 22"/>
          <p:cNvSpPr/>
          <p:nvPr/>
        </p:nvSpPr>
        <p:spPr>
          <a:xfrm>
            <a:off x="2131512" y="2674554"/>
            <a:ext cx="4689331" cy="857643"/>
          </a:xfrm>
          <a:prstGeom prst="roundRect">
            <a:avLst>
              <a:gd name="adj" fmla="val 0"/>
            </a:avLst>
          </a:prstGeom>
          <a:noFill/>
          <a:ln w="19050" cap="flat" cmpd="sng" algn="ctr">
            <a:noFill/>
            <a:prstDash val="solid"/>
            <a:miter lim="800000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p>
            <a:pPr algn="l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defRPr lang="ja-JP" altLang="en-US"/>
            </a:pPr>
            <a:r>
              <a:rPr lang="ja-JP" altLang="en-US" sz="1800" b="0">
                <a:solidFill>
                  <a:schemeClr val="accent2"/>
                </a:solidFill>
                <a:latin typeface="+mn-ea"/>
                <a:ea typeface="+mn-ea"/>
              </a:rPr>
              <a:t>✔</a:t>
            </a:r>
            <a:r>
              <a:rPr lang="ja-JP" altLang="en-US" sz="1800" b="0">
                <a:solidFill>
                  <a:schemeClr val="accent2"/>
                </a:solidFill>
                <a:latin typeface="+mn-ea"/>
                <a:ea typeface="+mn-ea"/>
              </a:rPr>
              <a:t>市町村のお知らせに沿って</a:t>
            </a:r>
            <a:endParaRPr lang="ja-JP" altLang="en-US" sz="1800" b="0">
              <a:solidFill>
                <a:schemeClr val="accent2"/>
              </a:solidFill>
              <a:latin typeface="+mn-ea"/>
              <a:ea typeface="+mn-ea"/>
            </a:endParaRPr>
          </a:p>
          <a:p>
            <a:pPr algn="l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defRPr lang="ja-JP" altLang="en-US"/>
            </a:pPr>
            <a:r>
              <a:rPr lang="ja-JP" altLang="en-US" sz="1800" b="0">
                <a:solidFill>
                  <a:schemeClr val="accent2"/>
                </a:solidFill>
                <a:latin typeface="+mn-ea"/>
                <a:ea typeface="+mn-ea"/>
              </a:rPr>
              <a:t>　接種の予約をしてください</a:t>
            </a:r>
            <a:endParaRPr lang="ja-JP" altLang="en-US" sz="1800" b="0">
              <a:solidFill>
                <a:schemeClr val="accent2"/>
              </a:solidFill>
              <a:latin typeface="+mn-ea"/>
              <a:ea typeface="+mn-ea"/>
            </a:endParaRPr>
          </a:p>
        </p:txBody>
      </p:sp>
      <p:graphicFrame>
        <p:nvGraphicFramePr>
          <p:cNvPr id="1122" name="オブジェクト 39"/>
          <p:cNvGraphicFramePr/>
          <p:nvPr/>
        </p:nvGraphicFramePr>
        <p:xfrm>
          <a:off x="813500" y="5142669"/>
          <a:ext cx="689575" cy="11492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ビットマップ イメージ" r:id="rId4" progId="Paint.Picture">
                  <p:embed/>
                </p:oleObj>
              </mc:Choice>
              <mc:Fallback>
                <p:oleObj spid="" name="ビットマップ イメージ" r:id="rId4" progId="Paint.Picture">
                  <p:embed/>
                  <p:pic>
                    <p:nvPicPr>
                      <p:cNvPr id="0" name="オブジェクト 39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13500" y="5142669"/>
                        <a:ext cx="689575" cy="1149291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3" name="図形 23"/>
          <p:cNvSpPr/>
          <p:nvPr/>
        </p:nvSpPr>
        <p:spPr>
          <a:xfrm rot="21240000">
            <a:off x="324257" y="4349304"/>
            <a:ext cx="1668061" cy="708125"/>
          </a:xfrm>
          <a:prstGeom prst="wedgeEllipseCallout">
            <a:avLst>
              <a:gd name="adj1" fmla="val 2915"/>
              <a:gd name="adj2" fmla="val 60887"/>
            </a:avLst>
          </a:prstGeom>
          <a:solidFill>
            <a:srgbClr val="70AD47"/>
          </a:solidFill>
          <a:ln w="19050" cap="flat" cmpd="sng" algn="ctr">
            <a:solidFill>
              <a:schemeClr val="bg1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p>
            <a:pPr algn="ctr">
              <a:defRPr lang="ja-JP" altLang="en-US"/>
            </a:pPr>
            <a:r>
              <a:rPr lang="ja-JP" altLang="en-US" b="1">
                <a:latin typeface="+mn-ea"/>
                <a:ea typeface="+mn-ea"/>
              </a:rPr>
              <a:t>静岡県会場</a:t>
            </a:r>
            <a:endParaRPr lang="ja-JP" altLang="en-US" sz="2000" b="1">
              <a:latin typeface="+mn-ea"/>
              <a:ea typeface="+mn-ea"/>
            </a:endParaRPr>
          </a:p>
          <a:p>
            <a:pPr algn="ctr">
              <a:defRPr lang="ja-JP" altLang="en-US"/>
            </a:pPr>
            <a:r>
              <a:rPr lang="ja-JP" altLang="en-US" b="1">
                <a:latin typeface="+mn-ea"/>
                <a:ea typeface="+mn-ea"/>
              </a:rPr>
              <a:t>のポイント</a:t>
            </a:r>
            <a:endParaRPr lang="ja-JP" altLang="en-US"/>
          </a:p>
        </p:txBody>
      </p:sp>
      <p:sp>
        <p:nvSpPr>
          <p:cNvPr id="1124" name="直線 24"/>
          <p:cNvSpPr/>
          <p:nvPr/>
        </p:nvSpPr>
        <p:spPr>
          <a:xfrm flipV="1">
            <a:off x="1455205" y="5251656"/>
            <a:ext cx="63377" cy="86624"/>
          </a:xfrm>
          <a:prstGeom prst="line">
            <a:avLst/>
          </a:prstGeom>
          <a:ln w="19050" cap="flat" cmpd="sng" algn="ctr">
            <a:solidFill>
              <a:srgbClr val="008000"/>
            </a:solidFill>
            <a:prstDash val="solid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125" name="直線 25"/>
          <p:cNvSpPr/>
          <p:nvPr/>
        </p:nvSpPr>
        <p:spPr>
          <a:xfrm flipV="1">
            <a:off x="1503151" y="5324090"/>
            <a:ext cx="107806" cy="74680"/>
          </a:xfrm>
          <a:prstGeom prst="line">
            <a:avLst/>
          </a:prstGeom>
          <a:ln w="19050" cap="flat" cmpd="sng" algn="ctr">
            <a:solidFill>
              <a:srgbClr val="008000"/>
            </a:solidFill>
            <a:prstDash val="solid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126" name="直線 26"/>
          <p:cNvSpPr/>
          <p:nvPr/>
        </p:nvSpPr>
        <p:spPr>
          <a:xfrm flipV="1">
            <a:off x="1537427" y="5433520"/>
            <a:ext cx="121799" cy="39555"/>
          </a:xfrm>
          <a:prstGeom prst="line">
            <a:avLst/>
          </a:prstGeom>
          <a:ln w="19050" cap="flat" cmpd="sng" algn="ctr">
            <a:solidFill>
              <a:srgbClr val="008000"/>
            </a:solidFill>
            <a:prstDash val="solid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</p:spTree>
  </p:cSld>
  <p:clrMapOvr>
    <a:masterClrMapping/>
  </p:clrMapOvr>
</p:sld>
</file>

<file path=ppt/theme/theme1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:vt="http://schemas.openxmlformats.org/officeDocument/2006/docPropsVTypes" xmlns="http://schemas.openxmlformats.org/officeDocument/2006/extended-properties">
  <Application>JUST Focus</Application>
  <AppVersion>4.1.6</AppVersion>
  <PresentationFormat>ユーザー設定</PresentationFormat>
  <Slides>1</Slides>
  <Notes>1</Notes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creator>嶋　悠一郎</dc:creator>
  <cp:lastModifiedBy>嶋　悠一郎</cp:lastModifiedBy>
  <dcterms:created xsi:type="dcterms:W3CDTF">2022-04-21T06:27:39Z</dcterms:created>
  <dcterms:modified xsi:type="dcterms:W3CDTF">2022-05-18T01:33:31Z</dcterms:modified>
  <cp:revision>43</cp:revision>
</cp:coreProperties>
</file>

<file path=docProps/custom.xml><?xml version="1.0" encoding="utf-8"?>
<Properties xmlns:vt="http://schemas.openxmlformats.org/officeDocument/2006/docPropsVTypes" xmlns="http://schemas.openxmlformats.org/officeDocument/2006/custom-properties"/>
</file>